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0"/>
  </p:notesMasterIdLst>
  <p:handoutMasterIdLst>
    <p:handoutMasterId r:id="rId51"/>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4" r:id="rId22"/>
    <p:sldId id="325" r:id="rId23"/>
    <p:sldId id="326" r:id="rId24"/>
    <p:sldId id="327" r:id="rId25"/>
    <p:sldId id="328" r:id="rId26"/>
    <p:sldId id="329" r:id="rId27"/>
    <p:sldId id="330" r:id="rId28"/>
    <p:sldId id="367" r:id="rId29"/>
    <p:sldId id="331" r:id="rId30"/>
    <p:sldId id="366"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04"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2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14"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14"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7" autoAdjust="0"/>
    <p:restoredTop sz="78296" autoAdjust="0"/>
  </p:normalViewPr>
  <p:slideViewPr>
    <p:cSldViewPr snapToGrid="0" snapToObjects="1">
      <p:cViewPr varScale="1">
        <p:scale>
          <a:sx n="101" d="100"/>
          <a:sy n="101" d="100"/>
        </p:scale>
        <p:origin x="1536" y="192"/>
      </p:cViewPr>
      <p:guideLst>
        <p:guide orient="horz" pos="1729"/>
        <p:guide pos="3840"/>
      </p:guideLst>
    </p:cSldViewPr>
  </p:slideViewPr>
  <p:outlineViewPr>
    <p:cViewPr>
      <p:scale>
        <a:sx n="75" d="100"/>
        <a:sy n="75" d="100"/>
      </p:scale>
      <p:origin x="0" y="-9361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F2242915-0BD9-4A29-9BD2-9808A4C6DBE0}"/>
    <pc:docChg chg="custSel modSld">
      <pc:chgData name="Robby Roth" userId="47608e0cc0708d8b" providerId="LiveId" clId="{F2242915-0BD9-4A29-9BD2-9808A4C6DBE0}" dt="2020-02-09T21:33:17.505" v="617" actId="962"/>
      <pc:docMkLst>
        <pc:docMk/>
      </pc:docMkLst>
      <pc:sldChg chg="modSp">
        <pc:chgData name="Robby Roth" userId="47608e0cc0708d8b" providerId="LiveId" clId="{F2242915-0BD9-4A29-9BD2-9808A4C6DBE0}" dt="2020-02-09T21:33:17.505" v="617" actId="962"/>
        <pc:sldMkLst>
          <pc:docMk/>
          <pc:sldMk cId="4140415912" sldId="301"/>
        </pc:sldMkLst>
        <pc:picChg chg="mod">
          <ac:chgData name="Robby Roth" userId="47608e0cc0708d8b" providerId="LiveId" clId="{F2242915-0BD9-4A29-9BD2-9808A4C6DBE0}" dt="2020-02-09T21:33:17.505" v="617" actId="962"/>
          <ac:picMkLst>
            <pc:docMk/>
            <pc:sldMk cId="4140415912" sldId="301"/>
            <ac:picMk id="8" creationId="{66F68693-04B9-45A8-9FEE-D461A6FE8391}"/>
          </ac:picMkLst>
        </pc:picChg>
      </pc:sldChg>
      <pc:sldChg chg="modSp addCm">
        <pc:chgData name="Robby Roth" userId="47608e0cc0708d8b" providerId="LiveId" clId="{F2242915-0BD9-4A29-9BD2-9808A4C6DBE0}" dt="2020-01-30T23:24:07.232" v="3" actId="1589"/>
        <pc:sldMkLst>
          <pc:docMk/>
          <pc:sldMk cId="2994303721" sldId="305"/>
        </pc:sldMkLst>
        <pc:spChg chg="mod">
          <ac:chgData name="Robby Roth" userId="47608e0cc0708d8b" providerId="LiveId" clId="{F2242915-0BD9-4A29-9BD2-9808A4C6DBE0}" dt="2020-01-30T23:23:25.260" v="1" actId="255"/>
          <ac:spMkLst>
            <pc:docMk/>
            <pc:sldMk cId="2994303721" sldId="305"/>
            <ac:spMk id="2" creationId="{00000000-0000-0000-0000-000000000000}"/>
          </ac:spMkLst>
        </pc:spChg>
      </pc:sldChg>
      <pc:sldChg chg="modSp addCm">
        <pc:chgData name="Robby Roth" userId="47608e0cc0708d8b" providerId="LiveId" clId="{F2242915-0BD9-4A29-9BD2-9808A4C6DBE0}" dt="2020-01-30T23:24:11.671" v="4" actId="1589"/>
        <pc:sldMkLst>
          <pc:docMk/>
          <pc:sldMk cId="4109900552" sldId="306"/>
        </pc:sldMkLst>
        <pc:spChg chg="mod">
          <ac:chgData name="Robby Roth" userId="47608e0cc0708d8b" providerId="LiveId" clId="{F2242915-0BD9-4A29-9BD2-9808A4C6DBE0}" dt="2020-01-30T23:23:53.381" v="2" actId="255"/>
          <ac:spMkLst>
            <pc:docMk/>
            <pc:sldMk cId="4109900552" sldId="306"/>
            <ac:spMk id="2" creationId="{00000000-0000-0000-0000-000000000000}"/>
          </ac:spMkLst>
        </pc:spChg>
      </pc:sldChg>
      <pc:sldChg chg="modSp addCm modNotesTx">
        <pc:chgData name="Robby Roth" userId="47608e0cc0708d8b" providerId="LiveId" clId="{F2242915-0BD9-4A29-9BD2-9808A4C6DBE0}" dt="2020-01-30T23:28:54.931" v="157" actId="1589"/>
        <pc:sldMkLst>
          <pc:docMk/>
          <pc:sldMk cId="1213214599" sldId="314"/>
        </pc:sldMkLst>
        <pc:spChg chg="mod">
          <ac:chgData name="Robby Roth" userId="47608e0cc0708d8b" providerId="LiveId" clId="{F2242915-0BD9-4A29-9BD2-9808A4C6DBE0}" dt="2020-01-30T23:28:37.108" v="156" actId="20577"/>
          <ac:spMkLst>
            <pc:docMk/>
            <pc:sldMk cId="1213214599" sldId="314"/>
            <ac:spMk id="4" creationId="{00000000-0000-0000-0000-000000000000}"/>
          </ac:spMkLst>
        </pc:spChg>
      </pc:sldChg>
      <pc:sldChg chg="addCm modNotesTx">
        <pc:chgData name="Robby Roth" userId="47608e0cc0708d8b" providerId="LiveId" clId="{F2242915-0BD9-4A29-9BD2-9808A4C6DBE0}" dt="2020-01-30T23:31:13.206" v="321" actId="1589"/>
        <pc:sldMkLst>
          <pc:docMk/>
          <pc:sldMk cId="3283073018" sldId="316"/>
        </pc:sldMkLst>
      </pc:sldChg>
      <pc:sldChg chg="modSp addCm">
        <pc:chgData name="Robby Roth" userId="47608e0cc0708d8b" providerId="LiveId" clId="{F2242915-0BD9-4A29-9BD2-9808A4C6DBE0}" dt="2020-01-30T23:32:34.311" v="323" actId="1589"/>
        <pc:sldMkLst>
          <pc:docMk/>
          <pc:sldMk cId="4211584188" sldId="318"/>
        </pc:sldMkLst>
        <pc:spChg chg="mod">
          <ac:chgData name="Robby Roth" userId="47608e0cc0708d8b" providerId="LiveId" clId="{F2242915-0BD9-4A29-9BD2-9808A4C6DBE0}" dt="2020-01-30T23:32:14.727" v="322" actId="6549"/>
          <ac:spMkLst>
            <pc:docMk/>
            <pc:sldMk cId="4211584188" sldId="318"/>
            <ac:spMk id="4" creationId="{00000000-0000-0000-0000-000000000000}"/>
          </ac:spMkLst>
        </pc:spChg>
      </pc:sldChg>
      <pc:sldChg chg="modSp addCm">
        <pc:chgData name="Robby Roth" userId="47608e0cc0708d8b" providerId="LiveId" clId="{F2242915-0BD9-4A29-9BD2-9808A4C6DBE0}" dt="2020-01-30T23:32:56.285" v="325" actId="1589"/>
        <pc:sldMkLst>
          <pc:docMk/>
          <pc:sldMk cId="2684745189" sldId="321"/>
        </pc:sldMkLst>
        <pc:spChg chg="mod">
          <ac:chgData name="Robby Roth" userId="47608e0cc0708d8b" providerId="LiveId" clId="{F2242915-0BD9-4A29-9BD2-9808A4C6DBE0}" dt="2020-01-30T23:32:49.775" v="324" actId="255"/>
          <ac:spMkLst>
            <pc:docMk/>
            <pc:sldMk cId="2684745189" sldId="321"/>
            <ac:spMk id="2" creationId="{00000000-0000-0000-0000-000000000000}"/>
          </ac:spMkLst>
        </pc:spChg>
      </pc:sldChg>
      <pc:sldChg chg="modSp addCm modNotesTx">
        <pc:chgData name="Robby Roth" userId="47608e0cc0708d8b" providerId="LiveId" clId="{F2242915-0BD9-4A29-9BD2-9808A4C6DBE0}" dt="2020-01-30T23:35:42.545" v="444" actId="1589"/>
        <pc:sldMkLst>
          <pc:docMk/>
          <pc:sldMk cId="2845270779" sldId="330"/>
        </pc:sldMkLst>
        <pc:spChg chg="mod">
          <ac:chgData name="Robby Roth" userId="47608e0cc0708d8b" providerId="LiveId" clId="{F2242915-0BD9-4A29-9BD2-9808A4C6DBE0}" dt="2020-01-30T23:34:39.957" v="349" actId="20577"/>
          <ac:spMkLst>
            <pc:docMk/>
            <pc:sldMk cId="2845270779" sldId="330"/>
            <ac:spMk id="6" creationId="{00000000-0000-0000-0000-000000000000}"/>
          </ac:spMkLst>
        </pc:spChg>
      </pc:sldChg>
      <pc:sldChg chg="modSp addCm">
        <pc:chgData name="Robby Roth" userId="47608e0cc0708d8b" providerId="LiveId" clId="{F2242915-0BD9-4A29-9BD2-9808A4C6DBE0}" dt="2020-01-30T23:37:37.171" v="593" actId="1589"/>
        <pc:sldMkLst>
          <pc:docMk/>
          <pc:sldMk cId="2205005107" sldId="331"/>
        </pc:sldMkLst>
        <pc:spChg chg="mod">
          <ac:chgData name="Robby Roth" userId="47608e0cc0708d8b" providerId="LiveId" clId="{F2242915-0BD9-4A29-9BD2-9808A4C6DBE0}" dt="2020-01-30T23:37:23.348" v="591" actId="20577"/>
          <ac:spMkLst>
            <pc:docMk/>
            <pc:sldMk cId="2205005107" sldId="331"/>
            <ac:spMk id="3" creationId="{00000000-0000-0000-0000-000000000000}"/>
          </ac:spMkLst>
        </pc:spChg>
        <pc:picChg chg="mod">
          <ac:chgData name="Robby Roth" userId="47608e0cc0708d8b" providerId="LiveId" clId="{F2242915-0BD9-4A29-9BD2-9808A4C6DBE0}" dt="2020-01-30T23:37:28.830" v="592" actId="1076"/>
          <ac:picMkLst>
            <pc:docMk/>
            <pc:sldMk cId="2205005107" sldId="331"/>
            <ac:picMk id="7" creationId="{EB10671D-026D-4C37-B59C-56853DCE35EA}"/>
          </ac:picMkLst>
        </pc:picChg>
      </pc:sldChg>
      <pc:sldChg chg="modSp addCm">
        <pc:chgData name="Robby Roth" userId="47608e0cc0708d8b" providerId="LiveId" clId="{F2242915-0BD9-4A29-9BD2-9808A4C6DBE0}" dt="2020-01-30T23:38:09.184" v="607" actId="1589"/>
        <pc:sldMkLst>
          <pc:docMk/>
          <pc:sldMk cId="4039574529" sldId="333"/>
        </pc:sldMkLst>
        <pc:spChg chg="mod">
          <ac:chgData name="Robby Roth" userId="47608e0cc0708d8b" providerId="LiveId" clId="{F2242915-0BD9-4A29-9BD2-9808A4C6DBE0}" dt="2020-01-30T23:38:04.725" v="606" actId="255"/>
          <ac:spMkLst>
            <pc:docMk/>
            <pc:sldMk cId="4039574529" sldId="333"/>
            <ac:spMk id="2" creationId="{00000000-0000-0000-0000-000000000000}"/>
          </ac:spMkLst>
        </pc:spChg>
      </pc:sldChg>
      <pc:sldChg chg="modSp addCm">
        <pc:chgData name="Robby Roth" userId="47608e0cc0708d8b" providerId="LiveId" clId="{F2242915-0BD9-4A29-9BD2-9808A4C6DBE0}" dt="2020-01-30T23:38:27.471" v="609" actId="1589"/>
        <pc:sldMkLst>
          <pc:docMk/>
          <pc:sldMk cId="154958141" sldId="341"/>
        </pc:sldMkLst>
        <pc:spChg chg="mod">
          <ac:chgData name="Robby Roth" userId="47608e0cc0708d8b" providerId="LiveId" clId="{F2242915-0BD9-4A29-9BD2-9808A4C6DBE0}" dt="2020-01-30T23:38:24.698" v="608" actId="255"/>
          <ac:spMkLst>
            <pc:docMk/>
            <pc:sldMk cId="154958141" sldId="341"/>
            <ac:spMk id="2" creationId="{00000000-0000-0000-0000-000000000000}"/>
          </ac:spMkLst>
        </pc:spChg>
      </pc:sldChg>
      <pc:sldChg chg="modSp addCm">
        <pc:chgData name="Robby Roth" userId="47608e0cc0708d8b" providerId="LiveId" clId="{F2242915-0BD9-4A29-9BD2-9808A4C6DBE0}" dt="2020-01-30T23:39:33.864" v="612" actId="1589"/>
        <pc:sldMkLst>
          <pc:docMk/>
          <pc:sldMk cId="2732977093" sldId="344"/>
        </pc:sldMkLst>
        <pc:spChg chg="mod">
          <ac:chgData name="Robby Roth" userId="47608e0cc0708d8b" providerId="LiveId" clId="{F2242915-0BD9-4A29-9BD2-9808A4C6DBE0}" dt="2020-01-30T23:39:22.060" v="611" actId="20577"/>
          <ac:spMkLst>
            <pc:docMk/>
            <pc:sldMk cId="2732977093" sldId="344"/>
            <ac:spMk id="4" creationId="{00000000-0000-0000-0000-000000000000}"/>
          </ac:spMkLst>
        </pc:spChg>
      </pc:sldChg>
      <pc:sldChg chg="modSp addCm">
        <pc:chgData name="Robby Roth" userId="47608e0cc0708d8b" providerId="LiveId" clId="{F2242915-0BD9-4A29-9BD2-9808A4C6DBE0}" dt="2020-01-30T23:39:48.530" v="614" actId="1589"/>
        <pc:sldMkLst>
          <pc:docMk/>
          <pc:sldMk cId="1624192401" sldId="347"/>
        </pc:sldMkLst>
        <pc:spChg chg="mod">
          <ac:chgData name="Robby Roth" userId="47608e0cc0708d8b" providerId="LiveId" clId="{F2242915-0BD9-4A29-9BD2-9808A4C6DBE0}" dt="2020-01-30T23:39:42.213" v="613" actId="20577"/>
          <ac:spMkLst>
            <pc:docMk/>
            <pc:sldMk cId="1624192401" sldId="347"/>
            <ac:spMk id="4" creationId="{00000000-0000-0000-0000-000000000000}"/>
          </ac:spMkLst>
        </pc:spChg>
      </pc:sldChg>
      <pc:sldChg chg="modSp addCm">
        <pc:chgData name="Robby Roth" userId="47608e0cc0708d8b" providerId="LiveId" clId="{F2242915-0BD9-4A29-9BD2-9808A4C6DBE0}" dt="2020-01-30T23:37:53.402" v="605" actId="1589"/>
        <pc:sldMkLst>
          <pc:docMk/>
          <pc:sldMk cId="1022863593" sldId="366"/>
        </pc:sldMkLst>
        <pc:spChg chg="mod">
          <ac:chgData name="Robby Roth" userId="47608e0cc0708d8b" providerId="LiveId" clId="{F2242915-0BD9-4A29-9BD2-9808A4C6DBE0}" dt="2020-01-30T23:37:44.444" v="604" actId="20577"/>
          <ac:spMkLst>
            <pc:docMk/>
            <pc:sldMk cId="1022863593" sldId="366"/>
            <ac:spMk id="3" creationId="{00000000-0000-0000-0000-000000000000}"/>
          </ac:spMkLst>
        </pc:spChg>
      </pc:sldChg>
      <pc:sldChg chg="addCm modNotesTx">
        <pc:chgData name="Robby Roth" userId="47608e0cc0708d8b" providerId="LiveId" clId="{F2242915-0BD9-4A29-9BD2-9808A4C6DBE0}" dt="2020-01-30T23:36:56.413" v="565" actId="1589"/>
        <pc:sldMkLst>
          <pc:docMk/>
          <pc:sldMk cId="1002294167" sldId="367"/>
        </pc:sldMkLst>
      </pc:sldChg>
    </pc:docChg>
  </pc:docChgLst>
  <pc:docChgLst>
    <pc:chgData name="Dominik Böhler" userId="d6f71161-d1cb-4399-82c4-d80fb5b4761d" providerId="ADAL" clId="{8A1EA986-5107-184B-B657-1388996C2C8E}"/>
    <pc:docChg chg="custSel modSld modMainMaster modNotesMaster">
      <pc:chgData name="Dominik Böhler" userId="d6f71161-d1cb-4399-82c4-d80fb5b4761d" providerId="ADAL" clId="{8A1EA986-5107-184B-B657-1388996C2C8E}" dt="2021-02-17T09:15:06.080" v="3" actId="478"/>
      <pc:docMkLst>
        <pc:docMk/>
      </pc:docMkLst>
      <pc:sldChg chg="modSp modNotes">
        <pc:chgData name="Dominik Böhler" userId="d6f71161-d1cb-4399-82c4-d80fb5b4761d" providerId="ADAL" clId="{8A1EA986-5107-184B-B657-1388996C2C8E}" dt="2021-02-17T09:14:57.486" v="0"/>
        <pc:sldMkLst>
          <pc:docMk/>
          <pc:sldMk cId="4140415912" sldId="301"/>
        </pc:sldMkLst>
        <pc:spChg chg="mod">
          <ac:chgData name="Dominik Böhler" userId="d6f71161-d1cb-4399-82c4-d80fb5b4761d" providerId="ADAL" clId="{8A1EA986-5107-184B-B657-1388996C2C8E}" dt="2021-02-17T09:14:57.486" v="0"/>
          <ac:spMkLst>
            <pc:docMk/>
            <pc:sldMk cId="4140415912" sldId="301"/>
            <ac:spMk id="2" creationId="{00000000-0000-0000-0000-000000000000}"/>
          </ac:spMkLst>
        </pc:spChg>
        <pc:spChg chg="mod">
          <ac:chgData name="Dominik Böhler" userId="d6f71161-d1cb-4399-82c4-d80fb5b4761d" providerId="ADAL" clId="{8A1EA986-5107-184B-B657-1388996C2C8E}" dt="2021-02-17T09:14:57.486" v="0"/>
          <ac:spMkLst>
            <pc:docMk/>
            <pc:sldMk cId="4140415912" sldId="301"/>
            <ac:spMk id="3" creationId="{00000000-0000-0000-0000-000000000000}"/>
          </ac:spMkLst>
        </pc:spChg>
        <pc:spChg chg="mod">
          <ac:chgData name="Dominik Böhler" userId="d6f71161-d1cb-4399-82c4-d80fb5b4761d" providerId="ADAL" clId="{8A1EA986-5107-184B-B657-1388996C2C8E}" dt="2021-02-17T09:14:57.486" v="0"/>
          <ac:spMkLst>
            <pc:docMk/>
            <pc:sldMk cId="4140415912" sldId="301"/>
            <ac:spMk id="4" creationId="{00000000-0000-0000-0000-000000000000}"/>
          </ac:spMkLst>
        </pc:spChg>
        <pc:spChg chg="mod">
          <ac:chgData name="Dominik Böhler" userId="d6f71161-d1cb-4399-82c4-d80fb5b4761d" providerId="ADAL" clId="{8A1EA986-5107-184B-B657-1388996C2C8E}" dt="2021-02-17T09:14:57.486" v="0"/>
          <ac:spMkLst>
            <pc:docMk/>
            <pc:sldMk cId="4140415912" sldId="301"/>
            <ac:spMk id="5" creationId="{00000000-0000-0000-0000-000000000000}"/>
          </ac:spMkLst>
        </pc:spChg>
        <pc:spChg chg="mod">
          <ac:chgData name="Dominik Böhler" userId="d6f71161-d1cb-4399-82c4-d80fb5b4761d" providerId="ADAL" clId="{8A1EA986-5107-184B-B657-1388996C2C8E}" dt="2021-02-17T09:14:57.486" v="0"/>
          <ac:spMkLst>
            <pc:docMk/>
            <pc:sldMk cId="4140415912" sldId="301"/>
            <ac:spMk id="6" creationId="{00000000-0000-0000-0000-000000000000}"/>
          </ac:spMkLst>
        </pc:spChg>
        <pc:spChg chg="mod">
          <ac:chgData name="Dominik Böhler" userId="d6f71161-d1cb-4399-82c4-d80fb5b4761d" providerId="ADAL" clId="{8A1EA986-5107-184B-B657-1388996C2C8E}" dt="2021-02-17T09:14:57.486" v="0"/>
          <ac:spMkLst>
            <pc:docMk/>
            <pc:sldMk cId="4140415912" sldId="301"/>
            <ac:spMk id="7" creationId="{00000000-0000-0000-0000-000000000000}"/>
          </ac:spMkLst>
        </pc:spChg>
        <pc:picChg chg="mod">
          <ac:chgData name="Dominik Böhler" userId="d6f71161-d1cb-4399-82c4-d80fb5b4761d" providerId="ADAL" clId="{8A1EA986-5107-184B-B657-1388996C2C8E}" dt="2021-02-17T09:14:57.486" v="0"/>
          <ac:picMkLst>
            <pc:docMk/>
            <pc:sldMk cId="4140415912" sldId="301"/>
            <ac:picMk id="8" creationId="{66F68693-04B9-45A8-9FEE-D461A6FE8391}"/>
          </ac:picMkLst>
        </pc:picChg>
      </pc:sldChg>
      <pc:sldChg chg="modSp modNotes">
        <pc:chgData name="Dominik Böhler" userId="d6f71161-d1cb-4399-82c4-d80fb5b4761d" providerId="ADAL" clId="{8A1EA986-5107-184B-B657-1388996C2C8E}" dt="2021-02-17T09:14:57.486" v="0"/>
        <pc:sldMkLst>
          <pc:docMk/>
          <pc:sldMk cId="3346985317" sldId="304"/>
        </pc:sldMkLst>
        <pc:spChg chg="mod">
          <ac:chgData name="Dominik Böhler" userId="d6f71161-d1cb-4399-82c4-d80fb5b4761d" providerId="ADAL" clId="{8A1EA986-5107-184B-B657-1388996C2C8E}" dt="2021-02-17T09:14:57.486" v="0"/>
          <ac:spMkLst>
            <pc:docMk/>
            <pc:sldMk cId="3346985317" sldId="304"/>
            <ac:spMk id="8" creationId="{00000000-0000-0000-0000-000000000000}"/>
          </ac:spMkLst>
        </pc:spChg>
        <pc:picChg chg="mod">
          <ac:chgData name="Dominik Böhler" userId="d6f71161-d1cb-4399-82c4-d80fb5b4761d" providerId="ADAL" clId="{8A1EA986-5107-184B-B657-1388996C2C8E}" dt="2021-02-17T09:14:57.486" v="0"/>
          <ac:picMkLst>
            <pc:docMk/>
            <pc:sldMk cId="3346985317" sldId="304"/>
            <ac:picMk id="4" creationId="{00000000-0000-0000-0000-000000000000}"/>
          </ac:picMkLst>
        </pc:picChg>
      </pc:sldChg>
      <pc:sldChg chg="modNotes">
        <pc:chgData name="Dominik Böhler" userId="d6f71161-d1cb-4399-82c4-d80fb5b4761d" providerId="ADAL" clId="{8A1EA986-5107-184B-B657-1388996C2C8E}" dt="2021-02-17T09:14:57.486" v="0"/>
        <pc:sldMkLst>
          <pc:docMk/>
          <pc:sldMk cId="2994303721" sldId="305"/>
        </pc:sldMkLst>
      </pc:sldChg>
      <pc:sldChg chg="modSp modNotes">
        <pc:chgData name="Dominik Böhler" userId="d6f71161-d1cb-4399-82c4-d80fb5b4761d" providerId="ADAL" clId="{8A1EA986-5107-184B-B657-1388996C2C8E}" dt="2021-02-17T09:14:57.486" v="0"/>
        <pc:sldMkLst>
          <pc:docMk/>
          <pc:sldMk cId="1622747208" sldId="308"/>
        </pc:sldMkLst>
        <pc:spChg chg="mod">
          <ac:chgData name="Dominik Böhler" userId="d6f71161-d1cb-4399-82c4-d80fb5b4761d" providerId="ADAL" clId="{8A1EA986-5107-184B-B657-1388996C2C8E}" dt="2021-02-17T09:14:57.486" v="0"/>
          <ac:spMkLst>
            <pc:docMk/>
            <pc:sldMk cId="1622747208" sldId="308"/>
            <ac:spMk id="4" creationId="{00000000-0000-0000-0000-000000000000}"/>
          </ac:spMkLst>
        </pc:spChg>
        <pc:picChg chg="mod">
          <ac:chgData name="Dominik Böhler" userId="d6f71161-d1cb-4399-82c4-d80fb5b4761d" providerId="ADAL" clId="{8A1EA986-5107-184B-B657-1388996C2C8E}" dt="2021-02-17T09:14:57.486" v="0"/>
          <ac:picMkLst>
            <pc:docMk/>
            <pc:sldMk cId="1622747208" sldId="308"/>
            <ac:picMk id="6" creationId="{89A04EC3-AEEA-4C85-9EC3-B809F2A5EFC0}"/>
          </ac:picMkLst>
        </pc:picChg>
      </pc:sldChg>
      <pc:sldChg chg="modSp modNotes">
        <pc:chgData name="Dominik Böhler" userId="d6f71161-d1cb-4399-82c4-d80fb5b4761d" providerId="ADAL" clId="{8A1EA986-5107-184B-B657-1388996C2C8E}" dt="2021-02-17T09:14:57.486" v="0"/>
        <pc:sldMkLst>
          <pc:docMk/>
          <pc:sldMk cId="2389199590" sldId="309"/>
        </pc:sldMkLst>
        <pc:spChg chg="mod">
          <ac:chgData name="Dominik Böhler" userId="d6f71161-d1cb-4399-82c4-d80fb5b4761d" providerId="ADAL" clId="{8A1EA986-5107-184B-B657-1388996C2C8E}" dt="2021-02-17T09:14:57.486" v="0"/>
          <ac:spMkLst>
            <pc:docMk/>
            <pc:sldMk cId="2389199590" sldId="309"/>
            <ac:spMk id="4" creationId="{00000000-0000-0000-0000-000000000000}"/>
          </ac:spMkLst>
        </pc:spChg>
        <pc:picChg chg="mod">
          <ac:chgData name="Dominik Böhler" userId="d6f71161-d1cb-4399-82c4-d80fb5b4761d" providerId="ADAL" clId="{8A1EA986-5107-184B-B657-1388996C2C8E}" dt="2021-02-17T09:14:57.486" v="0"/>
          <ac:picMkLst>
            <pc:docMk/>
            <pc:sldMk cId="2389199590" sldId="309"/>
            <ac:picMk id="5" creationId="{526BCCA0-21B3-44D8-8A6C-A8E9FEC408C8}"/>
          </ac:picMkLst>
        </pc:picChg>
      </pc:sldChg>
      <pc:sldChg chg="modSp modNotes">
        <pc:chgData name="Dominik Böhler" userId="d6f71161-d1cb-4399-82c4-d80fb5b4761d" providerId="ADAL" clId="{8A1EA986-5107-184B-B657-1388996C2C8E}" dt="2021-02-17T09:14:57.486" v="0"/>
        <pc:sldMkLst>
          <pc:docMk/>
          <pc:sldMk cId="1560215876" sldId="310"/>
        </pc:sldMkLst>
        <pc:spChg chg="mod">
          <ac:chgData name="Dominik Böhler" userId="d6f71161-d1cb-4399-82c4-d80fb5b4761d" providerId="ADAL" clId="{8A1EA986-5107-184B-B657-1388996C2C8E}" dt="2021-02-17T09:14:57.486" v="0"/>
          <ac:spMkLst>
            <pc:docMk/>
            <pc:sldMk cId="1560215876" sldId="310"/>
            <ac:spMk id="4" creationId="{00000000-0000-0000-0000-000000000000}"/>
          </ac:spMkLst>
        </pc:spChg>
        <pc:picChg chg="mod">
          <ac:chgData name="Dominik Böhler" userId="d6f71161-d1cb-4399-82c4-d80fb5b4761d" providerId="ADAL" clId="{8A1EA986-5107-184B-B657-1388996C2C8E}" dt="2021-02-17T09:14:57.486" v="0"/>
          <ac:picMkLst>
            <pc:docMk/>
            <pc:sldMk cId="1560215876" sldId="310"/>
            <ac:picMk id="5" creationId="{8A740D68-2184-49A3-8E6B-705D6704B7D6}"/>
          </ac:picMkLst>
        </pc:picChg>
      </pc:sldChg>
      <pc:sldChg chg="modNotes">
        <pc:chgData name="Dominik Böhler" userId="d6f71161-d1cb-4399-82c4-d80fb5b4761d" providerId="ADAL" clId="{8A1EA986-5107-184B-B657-1388996C2C8E}" dt="2021-02-17T09:14:57.486" v="0"/>
        <pc:sldMkLst>
          <pc:docMk/>
          <pc:sldMk cId="3817592096" sldId="311"/>
        </pc:sldMkLst>
      </pc:sldChg>
      <pc:sldChg chg="modNotes">
        <pc:chgData name="Dominik Böhler" userId="d6f71161-d1cb-4399-82c4-d80fb5b4761d" providerId="ADAL" clId="{8A1EA986-5107-184B-B657-1388996C2C8E}" dt="2021-02-17T09:14:57.486" v="0"/>
        <pc:sldMkLst>
          <pc:docMk/>
          <pc:sldMk cId="223022745" sldId="313"/>
        </pc:sldMkLst>
      </pc:sldChg>
      <pc:sldChg chg="modNotes">
        <pc:chgData name="Dominik Böhler" userId="d6f71161-d1cb-4399-82c4-d80fb5b4761d" providerId="ADAL" clId="{8A1EA986-5107-184B-B657-1388996C2C8E}" dt="2021-02-17T09:14:57.486" v="0"/>
        <pc:sldMkLst>
          <pc:docMk/>
          <pc:sldMk cId="1213214599" sldId="314"/>
        </pc:sldMkLst>
      </pc:sldChg>
      <pc:sldChg chg="modSp modNotes">
        <pc:chgData name="Dominik Böhler" userId="d6f71161-d1cb-4399-82c4-d80fb5b4761d" providerId="ADAL" clId="{8A1EA986-5107-184B-B657-1388996C2C8E}" dt="2021-02-17T09:14:57.486" v="0"/>
        <pc:sldMkLst>
          <pc:docMk/>
          <pc:sldMk cId="3283073018" sldId="316"/>
        </pc:sldMkLst>
        <pc:spChg chg="mod">
          <ac:chgData name="Dominik Böhler" userId="d6f71161-d1cb-4399-82c4-d80fb5b4761d" providerId="ADAL" clId="{8A1EA986-5107-184B-B657-1388996C2C8E}" dt="2021-02-17T09:14:57.486" v="0"/>
          <ac:spMkLst>
            <pc:docMk/>
            <pc:sldMk cId="3283073018" sldId="316"/>
            <ac:spMk id="7" creationId="{00000000-0000-0000-0000-000000000000}"/>
          </ac:spMkLst>
        </pc:spChg>
        <pc:picChg chg="mod">
          <ac:chgData name="Dominik Böhler" userId="d6f71161-d1cb-4399-82c4-d80fb5b4761d" providerId="ADAL" clId="{8A1EA986-5107-184B-B657-1388996C2C8E}" dt="2021-02-17T09:14:57.486" v="0"/>
          <ac:picMkLst>
            <pc:docMk/>
            <pc:sldMk cId="3283073018" sldId="316"/>
            <ac:picMk id="4" creationId="{F06B760D-1E4A-4F6A-A03E-5B830EDC03AD}"/>
          </ac:picMkLst>
        </pc:picChg>
      </pc:sldChg>
      <pc:sldChg chg="modSp modNotes">
        <pc:chgData name="Dominik Böhler" userId="d6f71161-d1cb-4399-82c4-d80fb5b4761d" providerId="ADAL" clId="{8A1EA986-5107-184B-B657-1388996C2C8E}" dt="2021-02-17T09:14:57.486" v="0"/>
        <pc:sldMkLst>
          <pc:docMk/>
          <pc:sldMk cId="1751837098" sldId="317"/>
        </pc:sldMkLst>
        <pc:spChg chg="mod">
          <ac:chgData name="Dominik Böhler" userId="d6f71161-d1cb-4399-82c4-d80fb5b4761d" providerId="ADAL" clId="{8A1EA986-5107-184B-B657-1388996C2C8E}" dt="2021-02-17T09:14:57.486" v="0"/>
          <ac:spMkLst>
            <pc:docMk/>
            <pc:sldMk cId="1751837098" sldId="317"/>
            <ac:spMk id="4" creationId="{00000000-0000-0000-0000-000000000000}"/>
          </ac:spMkLst>
        </pc:spChg>
        <pc:picChg chg="mod">
          <ac:chgData name="Dominik Böhler" userId="d6f71161-d1cb-4399-82c4-d80fb5b4761d" providerId="ADAL" clId="{8A1EA986-5107-184B-B657-1388996C2C8E}" dt="2021-02-17T09:14:57.486" v="0"/>
          <ac:picMkLst>
            <pc:docMk/>
            <pc:sldMk cId="1751837098" sldId="317"/>
            <ac:picMk id="6" creationId="{D11389A7-DEBD-498F-ACEE-52E09340157C}"/>
          </ac:picMkLst>
        </pc:picChg>
      </pc:sldChg>
      <pc:sldChg chg="modNotes">
        <pc:chgData name="Dominik Böhler" userId="d6f71161-d1cb-4399-82c4-d80fb5b4761d" providerId="ADAL" clId="{8A1EA986-5107-184B-B657-1388996C2C8E}" dt="2021-02-17T09:14:57.486" v="0"/>
        <pc:sldMkLst>
          <pc:docMk/>
          <pc:sldMk cId="4211584188" sldId="318"/>
        </pc:sldMkLst>
      </pc:sldChg>
      <pc:sldChg chg="modSp modNotes">
        <pc:chgData name="Dominik Böhler" userId="d6f71161-d1cb-4399-82c4-d80fb5b4761d" providerId="ADAL" clId="{8A1EA986-5107-184B-B657-1388996C2C8E}" dt="2021-02-17T09:14:57.486" v="0"/>
        <pc:sldMkLst>
          <pc:docMk/>
          <pc:sldMk cId="1584555912" sldId="319"/>
        </pc:sldMkLst>
        <pc:spChg chg="mod">
          <ac:chgData name="Dominik Böhler" userId="d6f71161-d1cb-4399-82c4-d80fb5b4761d" providerId="ADAL" clId="{8A1EA986-5107-184B-B657-1388996C2C8E}" dt="2021-02-17T09:14:57.486" v="0"/>
          <ac:spMkLst>
            <pc:docMk/>
            <pc:sldMk cId="1584555912" sldId="319"/>
            <ac:spMk id="4" creationId="{00000000-0000-0000-0000-000000000000}"/>
          </ac:spMkLst>
        </pc:spChg>
        <pc:picChg chg="mod">
          <ac:chgData name="Dominik Böhler" userId="d6f71161-d1cb-4399-82c4-d80fb5b4761d" providerId="ADAL" clId="{8A1EA986-5107-184B-B657-1388996C2C8E}" dt="2021-02-17T09:14:57.486" v="0"/>
          <ac:picMkLst>
            <pc:docMk/>
            <pc:sldMk cId="1584555912" sldId="319"/>
            <ac:picMk id="5" creationId="{118EF33B-BE6E-459B-AA07-1639D86AF2B1}"/>
          </ac:picMkLst>
        </pc:picChg>
      </pc:sldChg>
      <pc:sldChg chg="modNotes">
        <pc:chgData name="Dominik Böhler" userId="d6f71161-d1cb-4399-82c4-d80fb5b4761d" providerId="ADAL" clId="{8A1EA986-5107-184B-B657-1388996C2C8E}" dt="2021-02-17T09:14:57.486" v="0"/>
        <pc:sldMkLst>
          <pc:docMk/>
          <pc:sldMk cId="3839759224" sldId="320"/>
        </pc:sldMkLst>
      </pc:sldChg>
      <pc:sldChg chg="modSp modNotes">
        <pc:chgData name="Dominik Böhler" userId="d6f71161-d1cb-4399-82c4-d80fb5b4761d" providerId="ADAL" clId="{8A1EA986-5107-184B-B657-1388996C2C8E}" dt="2021-02-17T09:14:57.486" v="0"/>
        <pc:sldMkLst>
          <pc:docMk/>
          <pc:sldMk cId="2684745189" sldId="321"/>
        </pc:sldMkLst>
        <pc:spChg chg="mod">
          <ac:chgData name="Dominik Böhler" userId="d6f71161-d1cb-4399-82c4-d80fb5b4761d" providerId="ADAL" clId="{8A1EA986-5107-184B-B657-1388996C2C8E}" dt="2021-02-17T09:14:57.486" v="0"/>
          <ac:spMkLst>
            <pc:docMk/>
            <pc:sldMk cId="2684745189" sldId="321"/>
            <ac:spMk id="4" creationId="{00000000-0000-0000-0000-000000000000}"/>
          </ac:spMkLst>
        </pc:spChg>
        <pc:picChg chg="mod">
          <ac:chgData name="Dominik Böhler" userId="d6f71161-d1cb-4399-82c4-d80fb5b4761d" providerId="ADAL" clId="{8A1EA986-5107-184B-B657-1388996C2C8E}" dt="2021-02-17T09:14:57.486" v="0"/>
          <ac:picMkLst>
            <pc:docMk/>
            <pc:sldMk cId="2684745189" sldId="321"/>
            <ac:picMk id="6" creationId="{114CDF36-AC6C-41F3-8381-65202EC7E518}"/>
          </ac:picMkLst>
        </pc:picChg>
      </pc:sldChg>
      <pc:sldChg chg="modNotes">
        <pc:chgData name="Dominik Böhler" userId="d6f71161-d1cb-4399-82c4-d80fb5b4761d" providerId="ADAL" clId="{8A1EA986-5107-184B-B657-1388996C2C8E}" dt="2021-02-17T09:14:57.486" v="0"/>
        <pc:sldMkLst>
          <pc:docMk/>
          <pc:sldMk cId="1506620469" sldId="322"/>
        </pc:sldMkLst>
      </pc:sldChg>
      <pc:sldChg chg="modSp modNotes">
        <pc:chgData name="Dominik Böhler" userId="d6f71161-d1cb-4399-82c4-d80fb5b4761d" providerId="ADAL" clId="{8A1EA986-5107-184B-B657-1388996C2C8E}" dt="2021-02-17T09:14:57.486" v="0"/>
        <pc:sldMkLst>
          <pc:docMk/>
          <pc:sldMk cId="2565135390" sldId="324"/>
        </pc:sldMkLst>
        <pc:spChg chg="mod">
          <ac:chgData name="Dominik Böhler" userId="d6f71161-d1cb-4399-82c4-d80fb5b4761d" providerId="ADAL" clId="{8A1EA986-5107-184B-B657-1388996C2C8E}" dt="2021-02-17T09:14:57.486" v="0"/>
          <ac:spMkLst>
            <pc:docMk/>
            <pc:sldMk cId="2565135390" sldId="324"/>
            <ac:spMk id="3" creationId="{00000000-0000-0000-0000-000000000000}"/>
          </ac:spMkLst>
        </pc:spChg>
        <pc:picChg chg="mod">
          <ac:chgData name="Dominik Böhler" userId="d6f71161-d1cb-4399-82c4-d80fb5b4761d" providerId="ADAL" clId="{8A1EA986-5107-184B-B657-1388996C2C8E}" dt="2021-02-17T09:14:57.486" v="0"/>
          <ac:picMkLst>
            <pc:docMk/>
            <pc:sldMk cId="2565135390" sldId="324"/>
            <ac:picMk id="6" creationId="{AFFA8CC2-1700-4253-ADE6-C75BE2DB2DE0}"/>
          </ac:picMkLst>
        </pc:picChg>
      </pc:sldChg>
      <pc:sldChg chg="modSp modNotes">
        <pc:chgData name="Dominik Böhler" userId="d6f71161-d1cb-4399-82c4-d80fb5b4761d" providerId="ADAL" clId="{8A1EA986-5107-184B-B657-1388996C2C8E}" dt="2021-02-17T09:14:57.486" v="0"/>
        <pc:sldMkLst>
          <pc:docMk/>
          <pc:sldMk cId="747667830" sldId="325"/>
        </pc:sldMkLst>
        <pc:spChg chg="mod">
          <ac:chgData name="Dominik Böhler" userId="d6f71161-d1cb-4399-82c4-d80fb5b4761d" providerId="ADAL" clId="{8A1EA986-5107-184B-B657-1388996C2C8E}" dt="2021-02-17T09:14:57.486" v="0"/>
          <ac:spMkLst>
            <pc:docMk/>
            <pc:sldMk cId="747667830" sldId="325"/>
            <ac:spMk id="3" creationId="{00000000-0000-0000-0000-000000000000}"/>
          </ac:spMkLst>
        </pc:spChg>
        <pc:picChg chg="mod">
          <ac:chgData name="Dominik Böhler" userId="d6f71161-d1cb-4399-82c4-d80fb5b4761d" providerId="ADAL" clId="{8A1EA986-5107-184B-B657-1388996C2C8E}" dt="2021-02-17T09:14:57.486" v="0"/>
          <ac:picMkLst>
            <pc:docMk/>
            <pc:sldMk cId="747667830" sldId="325"/>
            <ac:picMk id="6" creationId="{232EF894-657A-4E75-AF32-76782D93110A}"/>
          </ac:picMkLst>
        </pc:picChg>
      </pc:sldChg>
      <pc:sldChg chg="modSp modNotes">
        <pc:chgData name="Dominik Böhler" userId="d6f71161-d1cb-4399-82c4-d80fb5b4761d" providerId="ADAL" clId="{8A1EA986-5107-184B-B657-1388996C2C8E}" dt="2021-02-17T09:14:57.486" v="0"/>
        <pc:sldMkLst>
          <pc:docMk/>
          <pc:sldMk cId="3255175163" sldId="326"/>
        </pc:sldMkLst>
        <pc:spChg chg="mod">
          <ac:chgData name="Dominik Böhler" userId="d6f71161-d1cb-4399-82c4-d80fb5b4761d" providerId="ADAL" clId="{8A1EA986-5107-184B-B657-1388996C2C8E}" dt="2021-02-17T09:14:57.486" v="0"/>
          <ac:spMkLst>
            <pc:docMk/>
            <pc:sldMk cId="3255175163" sldId="326"/>
            <ac:spMk id="3" creationId="{00000000-0000-0000-0000-000000000000}"/>
          </ac:spMkLst>
        </pc:spChg>
        <pc:picChg chg="mod">
          <ac:chgData name="Dominik Böhler" userId="d6f71161-d1cb-4399-82c4-d80fb5b4761d" providerId="ADAL" clId="{8A1EA986-5107-184B-B657-1388996C2C8E}" dt="2021-02-17T09:14:57.486" v="0"/>
          <ac:picMkLst>
            <pc:docMk/>
            <pc:sldMk cId="3255175163" sldId="326"/>
            <ac:picMk id="11" creationId="{00000000-0000-0000-0000-000000000000}"/>
          </ac:picMkLst>
        </pc:picChg>
      </pc:sldChg>
      <pc:sldChg chg="modSp modNotes">
        <pc:chgData name="Dominik Böhler" userId="d6f71161-d1cb-4399-82c4-d80fb5b4761d" providerId="ADAL" clId="{8A1EA986-5107-184B-B657-1388996C2C8E}" dt="2021-02-17T09:14:57.486" v="0"/>
        <pc:sldMkLst>
          <pc:docMk/>
          <pc:sldMk cId="3151185661" sldId="328"/>
        </pc:sldMkLst>
        <pc:spChg chg="mod">
          <ac:chgData name="Dominik Böhler" userId="d6f71161-d1cb-4399-82c4-d80fb5b4761d" providerId="ADAL" clId="{8A1EA986-5107-184B-B657-1388996C2C8E}" dt="2021-02-17T09:14:57.486" v="0"/>
          <ac:spMkLst>
            <pc:docMk/>
            <pc:sldMk cId="3151185661" sldId="328"/>
            <ac:spMk id="3" creationId="{00000000-0000-0000-0000-000000000000}"/>
          </ac:spMkLst>
        </pc:spChg>
        <pc:spChg chg="mod">
          <ac:chgData name="Dominik Böhler" userId="d6f71161-d1cb-4399-82c4-d80fb5b4761d" providerId="ADAL" clId="{8A1EA986-5107-184B-B657-1388996C2C8E}" dt="2021-02-17T09:14:57.486" v="0"/>
          <ac:spMkLst>
            <pc:docMk/>
            <pc:sldMk cId="3151185661" sldId="328"/>
            <ac:spMk id="4" creationId="{00000000-0000-0000-0000-000000000000}"/>
          </ac:spMkLst>
        </pc:spChg>
        <pc:spChg chg="mod">
          <ac:chgData name="Dominik Böhler" userId="d6f71161-d1cb-4399-82c4-d80fb5b4761d" providerId="ADAL" clId="{8A1EA986-5107-184B-B657-1388996C2C8E}" dt="2021-02-17T09:14:57.486" v="0"/>
          <ac:spMkLst>
            <pc:docMk/>
            <pc:sldMk cId="3151185661" sldId="328"/>
            <ac:spMk id="12" creationId="{00000000-0000-0000-0000-000000000000}"/>
          </ac:spMkLst>
        </pc:spChg>
        <pc:picChg chg="mod">
          <ac:chgData name="Dominik Böhler" userId="d6f71161-d1cb-4399-82c4-d80fb5b4761d" providerId="ADAL" clId="{8A1EA986-5107-184B-B657-1388996C2C8E}" dt="2021-02-17T09:14:57.486" v="0"/>
          <ac:picMkLst>
            <pc:docMk/>
            <pc:sldMk cId="3151185661" sldId="328"/>
            <ac:picMk id="6" creationId="{EF686D03-AFDF-4229-A02C-56B0D5BBDDCF}"/>
          </ac:picMkLst>
        </pc:picChg>
      </pc:sldChg>
      <pc:sldChg chg="modNotes">
        <pc:chgData name="Dominik Böhler" userId="d6f71161-d1cb-4399-82c4-d80fb5b4761d" providerId="ADAL" clId="{8A1EA986-5107-184B-B657-1388996C2C8E}" dt="2021-02-17T09:14:57.486" v="0"/>
        <pc:sldMkLst>
          <pc:docMk/>
          <pc:sldMk cId="3679533706" sldId="329"/>
        </pc:sldMkLst>
      </pc:sldChg>
      <pc:sldChg chg="modSp modNotes">
        <pc:chgData name="Dominik Böhler" userId="d6f71161-d1cb-4399-82c4-d80fb5b4761d" providerId="ADAL" clId="{8A1EA986-5107-184B-B657-1388996C2C8E}" dt="2021-02-17T09:14:57.486" v="0"/>
        <pc:sldMkLst>
          <pc:docMk/>
          <pc:sldMk cId="2845270779" sldId="330"/>
        </pc:sldMkLst>
        <pc:spChg chg="mod">
          <ac:chgData name="Dominik Böhler" userId="d6f71161-d1cb-4399-82c4-d80fb5b4761d" providerId="ADAL" clId="{8A1EA986-5107-184B-B657-1388996C2C8E}" dt="2021-02-17T09:14:57.486" v="0"/>
          <ac:spMkLst>
            <pc:docMk/>
            <pc:sldMk cId="2845270779" sldId="330"/>
            <ac:spMk id="3" creationId="{00000000-0000-0000-0000-000000000000}"/>
          </ac:spMkLst>
        </pc:spChg>
        <pc:spChg chg="mod">
          <ac:chgData name="Dominik Böhler" userId="d6f71161-d1cb-4399-82c4-d80fb5b4761d" providerId="ADAL" clId="{8A1EA986-5107-184B-B657-1388996C2C8E}" dt="2021-02-17T09:14:57.486" v="0"/>
          <ac:spMkLst>
            <pc:docMk/>
            <pc:sldMk cId="2845270779" sldId="330"/>
            <ac:spMk id="4" creationId="{00000000-0000-0000-0000-000000000000}"/>
          </ac:spMkLst>
        </pc:spChg>
        <pc:spChg chg="mod">
          <ac:chgData name="Dominik Böhler" userId="d6f71161-d1cb-4399-82c4-d80fb5b4761d" providerId="ADAL" clId="{8A1EA986-5107-184B-B657-1388996C2C8E}" dt="2021-02-17T09:14:57.486" v="0"/>
          <ac:spMkLst>
            <pc:docMk/>
            <pc:sldMk cId="2845270779" sldId="330"/>
            <ac:spMk id="6" creationId="{00000000-0000-0000-0000-000000000000}"/>
          </ac:spMkLst>
        </pc:spChg>
        <pc:picChg chg="mod">
          <ac:chgData name="Dominik Böhler" userId="d6f71161-d1cb-4399-82c4-d80fb5b4761d" providerId="ADAL" clId="{8A1EA986-5107-184B-B657-1388996C2C8E}" dt="2021-02-17T09:14:57.486" v="0"/>
          <ac:picMkLst>
            <pc:docMk/>
            <pc:sldMk cId="2845270779" sldId="330"/>
            <ac:picMk id="7" creationId="{6C71E8F3-809D-4397-AC74-38B7ADF9EF18}"/>
          </ac:picMkLst>
        </pc:picChg>
      </pc:sldChg>
      <pc:sldChg chg="modSp modNotes">
        <pc:chgData name="Dominik Böhler" userId="d6f71161-d1cb-4399-82c4-d80fb5b4761d" providerId="ADAL" clId="{8A1EA986-5107-184B-B657-1388996C2C8E}" dt="2021-02-17T09:14:57.486" v="0"/>
        <pc:sldMkLst>
          <pc:docMk/>
          <pc:sldMk cId="2205005107" sldId="331"/>
        </pc:sldMkLst>
        <pc:spChg chg="mod">
          <ac:chgData name="Dominik Böhler" userId="d6f71161-d1cb-4399-82c4-d80fb5b4761d" providerId="ADAL" clId="{8A1EA986-5107-184B-B657-1388996C2C8E}" dt="2021-02-17T09:14:57.486" v="0"/>
          <ac:spMkLst>
            <pc:docMk/>
            <pc:sldMk cId="2205005107" sldId="331"/>
            <ac:spMk id="3" creationId="{00000000-0000-0000-0000-000000000000}"/>
          </ac:spMkLst>
        </pc:spChg>
        <pc:spChg chg="mod">
          <ac:chgData name="Dominik Böhler" userId="d6f71161-d1cb-4399-82c4-d80fb5b4761d" providerId="ADAL" clId="{8A1EA986-5107-184B-B657-1388996C2C8E}" dt="2021-02-17T09:14:57.486" v="0"/>
          <ac:spMkLst>
            <pc:docMk/>
            <pc:sldMk cId="2205005107" sldId="331"/>
            <ac:spMk id="4" creationId="{00000000-0000-0000-0000-000000000000}"/>
          </ac:spMkLst>
        </pc:spChg>
        <pc:spChg chg="mod">
          <ac:chgData name="Dominik Böhler" userId="d6f71161-d1cb-4399-82c4-d80fb5b4761d" providerId="ADAL" clId="{8A1EA986-5107-184B-B657-1388996C2C8E}" dt="2021-02-17T09:14:57.486" v="0"/>
          <ac:spMkLst>
            <pc:docMk/>
            <pc:sldMk cId="2205005107" sldId="331"/>
            <ac:spMk id="5" creationId="{00000000-0000-0000-0000-000000000000}"/>
          </ac:spMkLst>
        </pc:spChg>
        <pc:picChg chg="mod">
          <ac:chgData name="Dominik Böhler" userId="d6f71161-d1cb-4399-82c4-d80fb5b4761d" providerId="ADAL" clId="{8A1EA986-5107-184B-B657-1388996C2C8E}" dt="2021-02-17T09:14:57.486" v="0"/>
          <ac:picMkLst>
            <pc:docMk/>
            <pc:sldMk cId="2205005107" sldId="331"/>
            <ac:picMk id="7" creationId="{EB10671D-026D-4C37-B59C-56853DCE35EA}"/>
          </ac:picMkLst>
        </pc:picChg>
      </pc:sldChg>
      <pc:sldChg chg="modNotes">
        <pc:chgData name="Dominik Böhler" userId="d6f71161-d1cb-4399-82c4-d80fb5b4761d" providerId="ADAL" clId="{8A1EA986-5107-184B-B657-1388996C2C8E}" dt="2021-02-17T09:14:57.486" v="0"/>
        <pc:sldMkLst>
          <pc:docMk/>
          <pc:sldMk cId="971771576" sldId="335"/>
        </pc:sldMkLst>
      </pc:sldChg>
      <pc:sldChg chg="modSp modNotes">
        <pc:chgData name="Dominik Böhler" userId="d6f71161-d1cb-4399-82c4-d80fb5b4761d" providerId="ADAL" clId="{8A1EA986-5107-184B-B657-1388996C2C8E}" dt="2021-02-17T09:14:57.486" v="0"/>
        <pc:sldMkLst>
          <pc:docMk/>
          <pc:sldMk cId="1888242471" sldId="336"/>
        </pc:sldMkLst>
        <pc:spChg chg="mod">
          <ac:chgData name="Dominik Böhler" userId="d6f71161-d1cb-4399-82c4-d80fb5b4761d" providerId="ADAL" clId="{8A1EA986-5107-184B-B657-1388996C2C8E}" dt="2021-02-17T09:14:57.486" v="0"/>
          <ac:spMkLst>
            <pc:docMk/>
            <pc:sldMk cId="1888242471" sldId="336"/>
            <ac:spMk id="8" creationId="{00000000-0000-0000-0000-000000000000}"/>
          </ac:spMkLst>
        </pc:spChg>
        <pc:picChg chg="mod">
          <ac:chgData name="Dominik Böhler" userId="d6f71161-d1cb-4399-82c4-d80fb5b4761d" providerId="ADAL" clId="{8A1EA986-5107-184B-B657-1388996C2C8E}" dt="2021-02-17T09:14:57.486" v="0"/>
          <ac:picMkLst>
            <pc:docMk/>
            <pc:sldMk cId="1888242471" sldId="336"/>
            <ac:picMk id="6" creationId="{105FB8E2-4592-4CDA-A44D-35BF548078F7}"/>
          </ac:picMkLst>
        </pc:picChg>
      </pc:sldChg>
      <pc:sldChg chg="modSp modNotes">
        <pc:chgData name="Dominik Böhler" userId="d6f71161-d1cb-4399-82c4-d80fb5b4761d" providerId="ADAL" clId="{8A1EA986-5107-184B-B657-1388996C2C8E}" dt="2021-02-17T09:14:57.486" v="0"/>
        <pc:sldMkLst>
          <pc:docMk/>
          <pc:sldMk cId="1807936247" sldId="337"/>
        </pc:sldMkLst>
        <pc:spChg chg="mod">
          <ac:chgData name="Dominik Böhler" userId="d6f71161-d1cb-4399-82c4-d80fb5b4761d" providerId="ADAL" clId="{8A1EA986-5107-184B-B657-1388996C2C8E}" dt="2021-02-17T09:14:57.486" v="0"/>
          <ac:spMkLst>
            <pc:docMk/>
            <pc:sldMk cId="1807936247" sldId="337"/>
            <ac:spMk id="4" creationId="{00000000-0000-0000-0000-000000000000}"/>
          </ac:spMkLst>
        </pc:spChg>
        <pc:picChg chg="mod">
          <ac:chgData name="Dominik Böhler" userId="d6f71161-d1cb-4399-82c4-d80fb5b4761d" providerId="ADAL" clId="{8A1EA986-5107-184B-B657-1388996C2C8E}" dt="2021-02-17T09:14:57.486" v="0"/>
          <ac:picMkLst>
            <pc:docMk/>
            <pc:sldMk cId="1807936247" sldId="337"/>
            <ac:picMk id="5" creationId="{D2BB34A4-7C2A-4F54-B73E-DCF8A08A258F}"/>
          </ac:picMkLst>
        </pc:picChg>
      </pc:sldChg>
      <pc:sldChg chg="modSp">
        <pc:chgData name="Dominik Böhler" userId="d6f71161-d1cb-4399-82c4-d80fb5b4761d" providerId="ADAL" clId="{8A1EA986-5107-184B-B657-1388996C2C8E}" dt="2021-02-17T09:14:57.486" v="0"/>
        <pc:sldMkLst>
          <pc:docMk/>
          <pc:sldMk cId="2597826610" sldId="338"/>
        </pc:sldMkLst>
        <pc:spChg chg="mod">
          <ac:chgData name="Dominik Böhler" userId="d6f71161-d1cb-4399-82c4-d80fb5b4761d" providerId="ADAL" clId="{8A1EA986-5107-184B-B657-1388996C2C8E}" dt="2021-02-17T09:14:57.486" v="0"/>
          <ac:spMkLst>
            <pc:docMk/>
            <pc:sldMk cId="2597826610" sldId="338"/>
            <ac:spMk id="4" creationId="{00000000-0000-0000-0000-000000000000}"/>
          </ac:spMkLst>
        </pc:spChg>
      </pc:sldChg>
      <pc:sldChg chg="modSp modNotes">
        <pc:chgData name="Dominik Böhler" userId="d6f71161-d1cb-4399-82c4-d80fb5b4761d" providerId="ADAL" clId="{8A1EA986-5107-184B-B657-1388996C2C8E}" dt="2021-02-17T09:14:57.486" v="0"/>
        <pc:sldMkLst>
          <pc:docMk/>
          <pc:sldMk cId="2184181740" sldId="340"/>
        </pc:sldMkLst>
        <pc:spChg chg="mod">
          <ac:chgData name="Dominik Böhler" userId="d6f71161-d1cb-4399-82c4-d80fb5b4761d" providerId="ADAL" clId="{8A1EA986-5107-184B-B657-1388996C2C8E}" dt="2021-02-17T09:14:57.486" v="0"/>
          <ac:spMkLst>
            <pc:docMk/>
            <pc:sldMk cId="2184181740" sldId="340"/>
            <ac:spMk id="9" creationId="{00000000-0000-0000-0000-000000000000}"/>
          </ac:spMkLst>
        </pc:spChg>
        <pc:picChg chg="mod">
          <ac:chgData name="Dominik Böhler" userId="d6f71161-d1cb-4399-82c4-d80fb5b4761d" providerId="ADAL" clId="{8A1EA986-5107-184B-B657-1388996C2C8E}" dt="2021-02-17T09:14:57.486" v="0"/>
          <ac:picMkLst>
            <pc:docMk/>
            <pc:sldMk cId="2184181740" sldId="340"/>
            <ac:picMk id="4" creationId="{3E6A5C4D-539F-4D32-BE8C-B6A4B445921B}"/>
          </ac:picMkLst>
        </pc:picChg>
      </pc:sldChg>
      <pc:sldChg chg="modSp">
        <pc:chgData name="Dominik Böhler" userId="d6f71161-d1cb-4399-82c4-d80fb5b4761d" providerId="ADAL" clId="{8A1EA986-5107-184B-B657-1388996C2C8E}" dt="2021-02-17T09:14:57.486" v="0"/>
        <pc:sldMkLst>
          <pc:docMk/>
          <pc:sldMk cId="154958141" sldId="341"/>
        </pc:sldMkLst>
        <pc:spChg chg="mod">
          <ac:chgData name="Dominik Böhler" userId="d6f71161-d1cb-4399-82c4-d80fb5b4761d" providerId="ADAL" clId="{8A1EA986-5107-184B-B657-1388996C2C8E}" dt="2021-02-17T09:14:57.486" v="0"/>
          <ac:spMkLst>
            <pc:docMk/>
            <pc:sldMk cId="154958141" sldId="341"/>
            <ac:spMk id="4" creationId="{00000000-0000-0000-0000-000000000000}"/>
          </ac:spMkLst>
        </pc:spChg>
      </pc:sldChg>
      <pc:sldChg chg="modNotes">
        <pc:chgData name="Dominik Böhler" userId="d6f71161-d1cb-4399-82c4-d80fb5b4761d" providerId="ADAL" clId="{8A1EA986-5107-184B-B657-1388996C2C8E}" dt="2021-02-17T09:14:57.486" v="0"/>
        <pc:sldMkLst>
          <pc:docMk/>
          <pc:sldMk cId="2805964732" sldId="342"/>
        </pc:sldMkLst>
      </pc:sldChg>
      <pc:sldChg chg="modSp modNotes">
        <pc:chgData name="Dominik Böhler" userId="d6f71161-d1cb-4399-82c4-d80fb5b4761d" providerId="ADAL" clId="{8A1EA986-5107-184B-B657-1388996C2C8E}" dt="2021-02-17T09:14:57.486" v="0"/>
        <pc:sldMkLst>
          <pc:docMk/>
          <pc:sldMk cId="3509781358" sldId="343"/>
        </pc:sldMkLst>
        <pc:spChg chg="mod">
          <ac:chgData name="Dominik Böhler" userId="d6f71161-d1cb-4399-82c4-d80fb5b4761d" providerId="ADAL" clId="{8A1EA986-5107-184B-B657-1388996C2C8E}" dt="2021-02-17T09:14:57.486" v="0"/>
          <ac:spMkLst>
            <pc:docMk/>
            <pc:sldMk cId="3509781358" sldId="343"/>
            <ac:spMk id="4" creationId="{00000000-0000-0000-0000-000000000000}"/>
          </ac:spMkLst>
        </pc:spChg>
      </pc:sldChg>
      <pc:sldChg chg="modSp">
        <pc:chgData name="Dominik Böhler" userId="d6f71161-d1cb-4399-82c4-d80fb5b4761d" providerId="ADAL" clId="{8A1EA986-5107-184B-B657-1388996C2C8E}" dt="2021-02-17T09:14:57.486" v="0"/>
        <pc:sldMkLst>
          <pc:docMk/>
          <pc:sldMk cId="2732977093" sldId="344"/>
        </pc:sldMkLst>
        <pc:spChg chg="mod">
          <ac:chgData name="Dominik Böhler" userId="d6f71161-d1cb-4399-82c4-d80fb5b4761d" providerId="ADAL" clId="{8A1EA986-5107-184B-B657-1388996C2C8E}" dt="2021-02-17T09:14:57.486" v="0"/>
          <ac:spMkLst>
            <pc:docMk/>
            <pc:sldMk cId="2732977093" sldId="344"/>
            <ac:spMk id="4" creationId="{00000000-0000-0000-0000-000000000000}"/>
          </ac:spMkLst>
        </pc:spChg>
      </pc:sldChg>
      <pc:sldChg chg="modSp">
        <pc:chgData name="Dominik Böhler" userId="d6f71161-d1cb-4399-82c4-d80fb5b4761d" providerId="ADAL" clId="{8A1EA986-5107-184B-B657-1388996C2C8E}" dt="2021-02-17T09:14:57.486" v="0"/>
        <pc:sldMkLst>
          <pc:docMk/>
          <pc:sldMk cId="1955661757" sldId="345"/>
        </pc:sldMkLst>
        <pc:spChg chg="mod">
          <ac:chgData name="Dominik Böhler" userId="d6f71161-d1cb-4399-82c4-d80fb5b4761d" providerId="ADAL" clId="{8A1EA986-5107-184B-B657-1388996C2C8E}" dt="2021-02-17T09:14:57.486" v="0"/>
          <ac:spMkLst>
            <pc:docMk/>
            <pc:sldMk cId="1955661757" sldId="345"/>
            <ac:spMk id="3" creationId="{00000000-0000-0000-0000-000000000000}"/>
          </ac:spMkLst>
        </pc:spChg>
      </pc:sldChg>
      <pc:sldChg chg="modSp">
        <pc:chgData name="Dominik Böhler" userId="d6f71161-d1cb-4399-82c4-d80fb5b4761d" providerId="ADAL" clId="{8A1EA986-5107-184B-B657-1388996C2C8E}" dt="2021-02-17T09:14:57.486" v="0"/>
        <pc:sldMkLst>
          <pc:docMk/>
          <pc:sldMk cId="1624192401" sldId="347"/>
        </pc:sldMkLst>
        <pc:spChg chg="mod">
          <ac:chgData name="Dominik Böhler" userId="d6f71161-d1cb-4399-82c4-d80fb5b4761d" providerId="ADAL" clId="{8A1EA986-5107-184B-B657-1388996C2C8E}" dt="2021-02-17T09:14:57.486" v="0"/>
          <ac:spMkLst>
            <pc:docMk/>
            <pc:sldMk cId="1624192401" sldId="347"/>
            <ac:spMk id="3" creationId="{00000000-0000-0000-0000-000000000000}"/>
          </ac:spMkLst>
        </pc:spChg>
        <pc:spChg chg="mod">
          <ac:chgData name="Dominik Böhler" userId="d6f71161-d1cb-4399-82c4-d80fb5b4761d" providerId="ADAL" clId="{8A1EA986-5107-184B-B657-1388996C2C8E}" dt="2021-02-17T09:14:57.486" v="0"/>
          <ac:spMkLst>
            <pc:docMk/>
            <pc:sldMk cId="1624192401" sldId="347"/>
            <ac:spMk id="4" creationId="{00000000-0000-0000-0000-000000000000}"/>
          </ac:spMkLst>
        </pc:spChg>
        <pc:spChg chg="mod">
          <ac:chgData name="Dominik Böhler" userId="d6f71161-d1cb-4399-82c4-d80fb5b4761d" providerId="ADAL" clId="{8A1EA986-5107-184B-B657-1388996C2C8E}" dt="2021-02-17T09:14:57.486" v="0"/>
          <ac:spMkLst>
            <pc:docMk/>
            <pc:sldMk cId="1624192401" sldId="347"/>
            <ac:spMk id="5" creationId="{00000000-0000-0000-0000-000000000000}"/>
          </ac:spMkLst>
        </pc:spChg>
        <pc:picChg chg="mod">
          <ac:chgData name="Dominik Böhler" userId="d6f71161-d1cb-4399-82c4-d80fb5b4761d" providerId="ADAL" clId="{8A1EA986-5107-184B-B657-1388996C2C8E}" dt="2021-02-17T09:14:57.486" v="0"/>
          <ac:picMkLst>
            <pc:docMk/>
            <pc:sldMk cId="1624192401" sldId="347"/>
            <ac:picMk id="6" creationId="{00000000-0000-0000-0000-000000000000}"/>
          </ac:picMkLst>
        </pc:picChg>
      </pc:sldChg>
      <pc:sldChg chg="modSp">
        <pc:chgData name="Dominik Böhler" userId="d6f71161-d1cb-4399-82c4-d80fb5b4761d" providerId="ADAL" clId="{8A1EA986-5107-184B-B657-1388996C2C8E}" dt="2021-02-17T09:14:57.486" v="0"/>
        <pc:sldMkLst>
          <pc:docMk/>
          <pc:sldMk cId="4041039613" sldId="349"/>
        </pc:sldMkLst>
        <pc:spChg chg="mod">
          <ac:chgData name="Dominik Böhler" userId="d6f71161-d1cb-4399-82c4-d80fb5b4761d" providerId="ADAL" clId="{8A1EA986-5107-184B-B657-1388996C2C8E}" dt="2021-02-17T09:14:57.486" v="0"/>
          <ac:spMkLst>
            <pc:docMk/>
            <pc:sldMk cId="4041039613" sldId="349"/>
            <ac:spMk id="4" creationId="{00000000-0000-0000-0000-000000000000}"/>
          </ac:spMkLst>
        </pc:spChg>
      </pc:sldChg>
      <pc:sldChg chg="modSp modNotes">
        <pc:chgData name="Dominik Böhler" userId="d6f71161-d1cb-4399-82c4-d80fb5b4761d" providerId="ADAL" clId="{8A1EA986-5107-184B-B657-1388996C2C8E}" dt="2021-02-17T09:14:57.486" v="0"/>
        <pc:sldMkLst>
          <pc:docMk/>
          <pc:sldMk cId="1022863593" sldId="366"/>
        </pc:sldMkLst>
        <pc:spChg chg="mod">
          <ac:chgData name="Dominik Böhler" userId="d6f71161-d1cb-4399-82c4-d80fb5b4761d" providerId="ADAL" clId="{8A1EA986-5107-184B-B657-1388996C2C8E}" dt="2021-02-17T09:14:57.486" v="0"/>
          <ac:spMkLst>
            <pc:docMk/>
            <pc:sldMk cId="1022863593" sldId="366"/>
            <ac:spMk id="3" creationId="{00000000-0000-0000-0000-000000000000}"/>
          </ac:spMkLst>
        </pc:spChg>
        <pc:spChg chg="mod">
          <ac:chgData name="Dominik Böhler" userId="d6f71161-d1cb-4399-82c4-d80fb5b4761d" providerId="ADAL" clId="{8A1EA986-5107-184B-B657-1388996C2C8E}" dt="2021-02-17T09:14:57.486" v="0"/>
          <ac:spMkLst>
            <pc:docMk/>
            <pc:sldMk cId="1022863593" sldId="366"/>
            <ac:spMk id="4" creationId="{00000000-0000-0000-0000-000000000000}"/>
          </ac:spMkLst>
        </pc:spChg>
        <pc:spChg chg="mod">
          <ac:chgData name="Dominik Böhler" userId="d6f71161-d1cb-4399-82c4-d80fb5b4761d" providerId="ADAL" clId="{8A1EA986-5107-184B-B657-1388996C2C8E}" dt="2021-02-17T09:14:57.486" v="0"/>
          <ac:spMkLst>
            <pc:docMk/>
            <pc:sldMk cId="1022863593" sldId="366"/>
            <ac:spMk id="5" creationId="{00000000-0000-0000-0000-000000000000}"/>
          </ac:spMkLst>
        </pc:spChg>
        <pc:picChg chg="mod">
          <ac:chgData name="Dominik Böhler" userId="d6f71161-d1cb-4399-82c4-d80fb5b4761d" providerId="ADAL" clId="{8A1EA986-5107-184B-B657-1388996C2C8E}" dt="2021-02-17T09:14:57.486" v="0"/>
          <ac:picMkLst>
            <pc:docMk/>
            <pc:sldMk cId="1022863593" sldId="366"/>
            <ac:picMk id="8" creationId="{01438F08-61BE-4307-89A3-C0F69B2FD746}"/>
          </ac:picMkLst>
        </pc:picChg>
      </pc:sldChg>
      <pc:sldChg chg="modSp modNotes">
        <pc:chgData name="Dominik Böhler" userId="d6f71161-d1cb-4399-82c4-d80fb5b4761d" providerId="ADAL" clId="{8A1EA986-5107-184B-B657-1388996C2C8E}" dt="2021-02-17T09:14:57.486" v="0"/>
        <pc:sldMkLst>
          <pc:docMk/>
          <pc:sldMk cId="1002294167" sldId="367"/>
        </pc:sldMkLst>
        <pc:spChg chg="mod">
          <ac:chgData name="Dominik Böhler" userId="d6f71161-d1cb-4399-82c4-d80fb5b4761d" providerId="ADAL" clId="{8A1EA986-5107-184B-B657-1388996C2C8E}" dt="2021-02-17T09:14:57.486" v="0"/>
          <ac:spMkLst>
            <pc:docMk/>
            <pc:sldMk cId="1002294167" sldId="367"/>
            <ac:spMk id="4" creationId="{00000000-0000-0000-0000-000000000000}"/>
          </ac:spMkLst>
        </pc:spChg>
        <pc:spChg chg="mod">
          <ac:chgData name="Dominik Böhler" userId="d6f71161-d1cb-4399-82c4-d80fb5b4761d" providerId="ADAL" clId="{8A1EA986-5107-184B-B657-1388996C2C8E}" dt="2021-02-17T09:14:57.486" v="0"/>
          <ac:spMkLst>
            <pc:docMk/>
            <pc:sldMk cId="1002294167" sldId="367"/>
            <ac:spMk id="6" creationId="{00000000-0000-0000-0000-000000000000}"/>
          </ac:spMkLst>
        </pc:spChg>
      </pc:sldChg>
      <pc:sldMasterChg chg="delSp modSp mod modSldLayout">
        <pc:chgData name="Dominik Böhler" userId="d6f71161-d1cb-4399-82c4-d80fb5b4761d" providerId="ADAL" clId="{8A1EA986-5107-184B-B657-1388996C2C8E}" dt="2021-02-17T09:15:06.080" v="3" actId="478"/>
        <pc:sldMasterMkLst>
          <pc:docMk/>
          <pc:sldMasterMk cId="0" sldId="2147483659"/>
        </pc:sldMasterMkLst>
        <pc:spChg chg="mod">
          <ac:chgData name="Dominik Böhler" userId="d6f71161-d1cb-4399-82c4-d80fb5b4761d" providerId="ADAL" clId="{8A1EA986-5107-184B-B657-1388996C2C8E}" dt="2021-02-17T09:14:57.486" v="0"/>
          <ac:spMkLst>
            <pc:docMk/>
            <pc:sldMasterMk cId="0" sldId="2147483659"/>
            <ac:spMk id="10" creationId="{00000000-0000-0000-0000-000000000000}"/>
          </ac:spMkLst>
        </pc:spChg>
        <pc:spChg chg="mod">
          <ac:chgData name="Dominik Böhler" userId="d6f71161-d1cb-4399-82c4-d80fb5b4761d" providerId="ADAL" clId="{8A1EA986-5107-184B-B657-1388996C2C8E}" dt="2021-02-17T09:14:57.486" v="0"/>
          <ac:spMkLst>
            <pc:docMk/>
            <pc:sldMasterMk cId="0" sldId="2147483659"/>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ac:spMk id="12" creationId="{00000000-0000-0000-0000-000000000000}"/>
          </ac:spMkLst>
        </pc:spChg>
        <pc:spChg chg="mod">
          <ac:chgData name="Dominik Böhler" userId="d6f71161-d1cb-4399-82c4-d80fb5b4761d" providerId="ADAL" clId="{8A1EA986-5107-184B-B657-1388996C2C8E}" dt="2021-02-17T09:14:57.486" v="0"/>
          <ac:spMkLst>
            <pc:docMk/>
            <pc:sldMasterMk cId="0" sldId="2147483659"/>
            <ac:spMk id="13" creationId="{00000000-0000-0000-0000-000000000000}"/>
          </ac:spMkLst>
        </pc:spChg>
        <pc:spChg chg="mod">
          <ac:chgData name="Dominik Böhler" userId="d6f71161-d1cb-4399-82c4-d80fb5b4761d" providerId="ADAL" clId="{8A1EA986-5107-184B-B657-1388996C2C8E}" dt="2021-02-17T09:14:57.486" v="0"/>
          <ac:spMkLst>
            <pc:docMk/>
            <pc:sldMasterMk cId="0" sldId="2147483659"/>
            <ac:spMk id="14" creationId="{00000000-0000-0000-0000-000000000000}"/>
          </ac:spMkLst>
        </pc:spChg>
        <pc:spChg chg="del mod">
          <ac:chgData name="Dominik Böhler" userId="d6f71161-d1cb-4399-82c4-d80fb5b4761d" providerId="ADAL" clId="{8A1EA986-5107-184B-B657-1388996C2C8E}" dt="2021-02-17T09:15:06.080" v="3" actId="478"/>
          <ac:spMkLst>
            <pc:docMk/>
            <pc:sldMasterMk cId="0" sldId="2147483659"/>
            <ac:spMk id="16" creationId="{00000000-0000-0000-0000-000000000000}"/>
          </ac:spMkLst>
        </pc:spChg>
        <pc:picChg chg="del mod">
          <ac:chgData name="Dominik Böhler" userId="d6f71161-d1cb-4399-82c4-d80fb5b4761d" providerId="ADAL" clId="{8A1EA986-5107-184B-B657-1388996C2C8E}" dt="2021-02-17T09:15:04.114" v="2" actId="478"/>
          <ac:picMkLst>
            <pc:docMk/>
            <pc:sldMasterMk cId="0" sldId="2147483659"/>
            <ac:picMk id="15" creationId="{00000000-0000-0000-0000-000000000000}"/>
          </ac:picMkLst>
        </pc:picChg>
        <pc:sldLayoutChg chg="modSp">
          <pc:chgData name="Dominik Böhler" userId="d6f71161-d1cb-4399-82c4-d80fb5b4761d" providerId="ADAL" clId="{8A1EA986-5107-184B-B657-1388996C2C8E}" dt="2021-02-17T09:14:57.486" v="0"/>
          <pc:sldLayoutMkLst>
            <pc:docMk/>
            <pc:sldMasterMk cId="0" sldId="2147483659"/>
            <pc:sldLayoutMk cId="0" sldId="2147483649"/>
          </pc:sldLayoutMkLst>
          <pc:spChg chg="mod">
            <ac:chgData name="Dominik Böhler" userId="d6f71161-d1cb-4399-82c4-d80fb5b4761d" providerId="ADAL" clId="{8A1EA986-5107-184B-B657-1388996C2C8E}" dt="2021-02-17T09:14:57.486" v="0"/>
            <ac:spMkLst>
              <pc:docMk/>
              <pc:sldMasterMk cId="0" sldId="2147483659"/>
              <pc:sldLayoutMk cId="0" sldId="2147483649"/>
              <ac:spMk id="2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0" sldId="2147483651"/>
          </pc:sldLayoutMkLst>
          <pc:spChg chg="mod">
            <ac:chgData name="Dominik Böhler" userId="d6f71161-d1cb-4399-82c4-d80fb5b4761d" providerId="ADAL" clId="{8A1EA986-5107-184B-B657-1388996C2C8E}" dt="2021-02-17T09:14:57.486" v="0"/>
            <ac:spMkLst>
              <pc:docMk/>
              <pc:sldMasterMk cId="0" sldId="2147483659"/>
              <pc:sldLayoutMk cId="0" sldId="2147483651"/>
              <ac:spMk id="38"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3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40"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4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4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4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0" sldId="2147483654"/>
          </pc:sldLayoutMkLst>
          <pc:spChg chg="mod">
            <ac:chgData name="Dominik Böhler" userId="d6f71161-d1cb-4399-82c4-d80fb5b4761d" providerId="ADAL" clId="{8A1EA986-5107-184B-B657-1388996C2C8E}" dt="2021-02-17T09:14:57.486" v="0"/>
            <ac:spMkLst>
              <pc:docMk/>
              <pc:sldMasterMk cId="0" sldId="2147483659"/>
              <pc:sldLayoutMk cId="0" sldId="2147483654"/>
              <ac:spMk id="6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4"/>
              <ac:spMk id="6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4"/>
              <ac:spMk id="64"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4"/>
              <ac:spMk id="6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4"/>
              <ac:spMk id="66"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0" sldId="2147483655"/>
          </pc:sldLayoutMkLst>
          <pc:spChg chg="mod">
            <ac:chgData name="Dominik Böhler" userId="d6f71161-d1cb-4399-82c4-d80fb5b4761d" providerId="ADAL" clId="{8A1EA986-5107-184B-B657-1388996C2C8E}" dt="2021-02-17T09:14:57.486" v="0"/>
            <ac:spMkLst>
              <pc:docMk/>
              <pc:sldMasterMk cId="0" sldId="2147483659"/>
              <pc:sldLayoutMk cId="0" sldId="2147483655"/>
              <ac:spMk id="6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5"/>
              <ac:spMk id="70"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5"/>
              <ac:spMk id="7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5"/>
              <ac:spMk id="7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0" sldId="2147483656"/>
          </pc:sldLayoutMkLst>
          <pc:spChg chg="mod">
            <ac:chgData name="Dominik Böhler" userId="d6f71161-d1cb-4399-82c4-d80fb5b4761d" providerId="ADAL" clId="{8A1EA986-5107-184B-B657-1388996C2C8E}" dt="2021-02-17T09:14:57.486" v="0"/>
            <ac:spMkLst>
              <pc:docMk/>
              <pc:sldMasterMk cId="0" sldId="2147483659"/>
              <pc:sldLayoutMk cId="0" sldId="2147483656"/>
              <ac:spMk id="7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6"/>
              <ac:spMk id="76"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6"/>
              <ac:spMk id="77"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0" sldId="2147483657"/>
          </pc:sldLayoutMkLst>
          <pc:spChg chg="mod">
            <ac:chgData name="Dominik Böhler" userId="d6f71161-d1cb-4399-82c4-d80fb5b4761d" providerId="ADAL" clId="{8A1EA986-5107-184B-B657-1388996C2C8E}" dt="2021-02-17T09:14:57.486" v="0"/>
            <ac:spMkLst>
              <pc:docMk/>
              <pc:sldMasterMk cId="0" sldId="2147483659"/>
              <pc:sldLayoutMk cId="0" sldId="2147483657"/>
              <ac:spMk id="80"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7"/>
              <ac:spMk id="8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3245734942" sldId="2147483665"/>
          </pc:sldLayoutMkLst>
          <pc:spChg chg="mod">
            <ac:chgData name="Dominik Böhler" userId="d6f71161-d1cb-4399-82c4-d80fb5b4761d" providerId="ADAL" clId="{8A1EA986-5107-184B-B657-1388996C2C8E}" dt="2021-02-17T09:14:57.486" v="0"/>
            <ac:spMkLst>
              <pc:docMk/>
              <pc:sldMasterMk cId="0" sldId="2147483659"/>
              <pc:sldLayoutMk cId="3245734942" sldId="2147483665"/>
              <ac:spMk id="18"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245734942" sldId="2147483665"/>
              <ac:spMk id="1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245734942" sldId="2147483665"/>
              <ac:spMk id="20"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245734942" sldId="2147483665"/>
              <ac:spMk id="2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245734942" sldId="2147483665"/>
              <ac:spMk id="2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2826302669" sldId="2147483666"/>
          </pc:sldLayoutMkLst>
          <pc:spChg chg="mod">
            <ac:chgData name="Dominik Böhler" userId="d6f71161-d1cb-4399-82c4-d80fb5b4761d" providerId="ADAL" clId="{8A1EA986-5107-184B-B657-1388996C2C8E}" dt="2021-02-17T09:14:57.486" v="0"/>
            <ac:spMkLst>
              <pc:docMk/>
              <pc:sldMasterMk cId="0" sldId="2147483659"/>
              <pc:sldLayoutMk cId="2826302669" sldId="2147483666"/>
              <ac:spMk id="54"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826302669" sldId="2147483666"/>
              <ac:spMk id="5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826302669" sldId="2147483666"/>
              <ac:spMk id="56"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826302669" sldId="2147483666"/>
              <ac:spMk id="57"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146176256" sldId="2147483667"/>
          </pc:sldLayoutMkLst>
          <pc:spChg chg="mod">
            <ac:chgData name="Dominik Böhler" userId="d6f71161-d1cb-4399-82c4-d80fb5b4761d" providerId="ADAL" clId="{8A1EA986-5107-184B-B657-1388996C2C8E}" dt="2021-02-17T09:14:57.486" v="0"/>
            <ac:spMkLst>
              <pc:docMk/>
              <pc:sldMasterMk cId="0" sldId="2147483659"/>
              <pc:sldLayoutMk cId="146176256" sldId="2147483667"/>
              <ac:spMk id="3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46176256" sldId="2147483667"/>
              <ac:spMk id="3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46176256" sldId="2147483667"/>
              <ac:spMk id="3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46176256" sldId="2147483667"/>
              <ac:spMk id="34"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46176256" sldId="2147483667"/>
              <ac:spMk id="3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3428980213" sldId="2147483668"/>
          </pc:sldLayoutMkLst>
          <pc:spChg chg="mod">
            <ac:chgData name="Dominik Böhler" userId="d6f71161-d1cb-4399-82c4-d80fb5b4761d" providerId="ADAL" clId="{8A1EA986-5107-184B-B657-1388996C2C8E}" dt="2021-02-17T09:14:57.486" v="0"/>
            <ac:spMkLst>
              <pc:docMk/>
              <pc:sldMasterMk cId="0" sldId="2147483659"/>
              <pc:sldLayoutMk cId="3428980213" sldId="2147483668"/>
              <ac:spMk id="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7"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2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4044794982" sldId="2147483669"/>
          </pc:sldLayoutMkLst>
          <pc:spChg chg="mod">
            <ac:chgData name="Dominik Böhler" userId="d6f71161-d1cb-4399-82c4-d80fb5b4761d" providerId="ADAL" clId="{8A1EA986-5107-184B-B657-1388996C2C8E}" dt="2021-02-17T09:14:57.486" v="0"/>
            <ac:spMkLst>
              <pc:docMk/>
              <pc:sldMasterMk cId="0" sldId="2147483659"/>
              <pc:sldLayoutMk cId="4044794982" sldId="2147483669"/>
              <ac:spMk id="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4"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6"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7"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8"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12"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14"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2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2084763300" sldId="2147483678"/>
          </pc:sldLayoutMkLst>
          <pc:spChg chg="mod">
            <ac:chgData name="Dominik Böhler" userId="d6f71161-d1cb-4399-82c4-d80fb5b4761d" providerId="ADAL" clId="{8A1EA986-5107-184B-B657-1388996C2C8E}" dt="2021-02-17T09:14:57.486" v="0"/>
            <ac:spMkLst>
              <pc:docMk/>
              <pc:sldMasterMk cId="0" sldId="2147483659"/>
              <pc:sldLayoutMk cId="2084763300" sldId="2147483678"/>
              <ac:spMk id="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084763300" sldId="2147483678"/>
              <ac:spMk id="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084763300" sldId="2147483678"/>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2084763300" sldId="2147483678"/>
              <ac:spMk id="13"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1221670766" sldId="2147483679"/>
          </pc:sldLayoutMkLst>
          <pc:spChg chg="mod">
            <ac:chgData name="Dominik Böhler" userId="d6f71161-d1cb-4399-82c4-d80fb5b4761d" providerId="ADAL" clId="{8A1EA986-5107-184B-B657-1388996C2C8E}" dt="2021-02-17T09:14:57.486" v="0"/>
            <ac:spMkLst>
              <pc:docMk/>
              <pc:sldMasterMk cId="0" sldId="2147483659"/>
              <pc:sldLayoutMk cId="1221670766" sldId="2147483679"/>
              <ac:spMk id="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221670766" sldId="2147483679"/>
              <ac:spMk id="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221670766" sldId="2147483679"/>
              <ac:spMk id="10"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221670766" sldId="2147483679"/>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1221670766" sldId="2147483679"/>
              <ac:spMk id="13" creationId="{00000000-0000-0000-0000-000000000000}"/>
            </ac:spMkLst>
          </pc:spChg>
        </pc:sldLayoutChg>
        <pc:sldLayoutChg chg="modSp">
          <pc:chgData name="Dominik Böhler" userId="d6f71161-d1cb-4399-82c4-d80fb5b4761d" providerId="ADAL" clId="{8A1EA986-5107-184B-B657-1388996C2C8E}" dt="2021-02-17T09:14:57.486" v="0"/>
          <pc:sldLayoutMkLst>
            <pc:docMk/>
            <pc:sldMasterMk cId="0" sldId="2147483659"/>
            <pc:sldLayoutMk cId="3082816374" sldId="2147483680"/>
          </pc:sldLayoutMkLst>
          <pc:spChg chg="mod">
            <ac:chgData name="Dominik Böhler" userId="d6f71161-d1cb-4399-82c4-d80fb5b4761d" providerId="ADAL" clId="{8A1EA986-5107-184B-B657-1388996C2C8E}" dt="2021-02-17T09:14:57.486" v="0"/>
            <ac:spMkLst>
              <pc:docMk/>
              <pc:sldMasterMk cId="0" sldId="2147483659"/>
              <pc:sldLayoutMk cId="3082816374" sldId="2147483680"/>
              <ac:spMk id="3"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082816374" sldId="2147483680"/>
              <ac:spMk id="5"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082816374" sldId="2147483680"/>
              <ac:spMk id="7"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082816374" sldId="2147483680"/>
              <ac:spMk id="9"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082816374" sldId="2147483680"/>
              <ac:spMk id="11" creationId="{00000000-0000-0000-0000-000000000000}"/>
            </ac:spMkLst>
          </pc:spChg>
          <pc:spChg chg="mod">
            <ac:chgData name="Dominik Böhler" userId="d6f71161-d1cb-4399-82c4-d80fb5b4761d" providerId="ADAL" clId="{8A1EA986-5107-184B-B657-1388996C2C8E}" dt="2021-02-17T09:14:57.486" v="0"/>
            <ac:spMkLst>
              <pc:docMk/>
              <pc:sldMasterMk cId="0" sldId="2147483659"/>
              <pc:sldLayoutMk cId="3082816374" sldId="2147483680"/>
              <ac:spMk id="14" creationId="{00000000-0000-0000-0000-000000000000}"/>
            </ac:spMkLst>
          </pc:spChg>
        </pc:sldLayoutChg>
      </pc:sldMasterChg>
      <pc:sldMasterChg chg="delSp modSp mod modSldLayout">
        <pc:chgData name="Dominik Böhler" userId="d6f71161-d1cb-4399-82c4-d80fb5b4761d" providerId="ADAL" clId="{8A1EA986-5107-184B-B657-1388996C2C8E}" dt="2021-02-17T09:14:59.628" v="1" actId="478"/>
        <pc:sldMasterMkLst>
          <pc:docMk/>
          <pc:sldMasterMk cId="200283969" sldId="2147483660"/>
        </pc:sldMasterMkLst>
        <pc:spChg chg="mod">
          <ac:chgData name="Dominik Böhler" userId="d6f71161-d1cb-4399-82c4-d80fb5b4761d" providerId="ADAL" clId="{8A1EA986-5107-184B-B657-1388996C2C8E}" dt="2021-02-17T09:14:57.486" v="0"/>
          <ac:spMkLst>
            <pc:docMk/>
            <pc:sldMasterMk cId="200283969" sldId="2147483660"/>
            <ac:spMk id="10"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ac:spMk id="11"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ac:spMk id="12"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ac:spMk id="13"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ac:spMk id="14" creationId="{00000000-0000-0000-0000-000000000000}"/>
          </ac:spMkLst>
        </pc:spChg>
        <pc:picChg chg="del mod">
          <ac:chgData name="Dominik Böhler" userId="d6f71161-d1cb-4399-82c4-d80fb5b4761d" providerId="ADAL" clId="{8A1EA986-5107-184B-B657-1388996C2C8E}" dt="2021-02-17T09:14:59.628" v="1" actId="478"/>
          <ac:picMkLst>
            <pc:docMk/>
            <pc:sldMasterMk cId="200283969" sldId="2147483660"/>
            <ac:picMk id="15" creationId="{00000000-0000-0000-0000-000000000000}"/>
          </ac:picMkLst>
        </pc:picChg>
        <pc:sldLayoutChg chg="modSp">
          <pc:chgData name="Dominik Böhler" userId="d6f71161-d1cb-4399-82c4-d80fb5b4761d" providerId="ADAL" clId="{8A1EA986-5107-184B-B657-1388996C2C8E}" dt="2021-02-17T09:14:57.486" v="0"/>
          <pc:sldLayoutMkLst>
            <pc:docMk/>
            <pc:sldMasterMk cId="200283969" sldId="2147483660"/>
            <pc:sldLayoutMk cId="3068857950" sldId="2147483664"/>
          </pc:sldLayoutMkLst>
          <pc:spChg chg="mod">
            <ac:chgData name="Dominik Böhler" userId="d6f71161-d1cb-4399-82c4-d80fb5b4761d" providerId="ADAL" clId="{8A1EA986-5107-184B-B657-1388996C2C8E}" dt="2021-02-17T09:14:57.486" v="0"/>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8A1EA986-5107-184B-B657-1388996C2C8E}" dt="2021-02-17T09:14:57.486" v="0"/>
            <ac:spMkLst>
              <pc:docMk/>
              <pc:sldMasterMk cId="200283969" sldId="2147483660"/>
              <pc:sldLayoutMk cId="3068857950" sldId="2147483664"/>
              <ac:spMk id="4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panose="020B0604020202020204" pitchFamily="34" charset="0"/>
                <a:ea typeface="Arial"/>
                <a:cs typeface="Arial"/>
                <a:sym typeface="Arial"/>
              </a:rPr>
              <a:t>This chapter provides an overview of the major components of information systems security.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10-5 Ponemon study.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8274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Warn students that </a:t>
            </a:r>
            <a:r>
              <a:rPr lang="en-US" dirty="0">
                <a:solidFill>
                  <a:prstClr val="black"/>
                </a:solidFill>
                <a:latin typeface="Arial" panose="020B0604020202020204" pitchFamily="34" charset="0"/>
                <a:ea typeface="+mn-ea"/>
                <a:cs typeface="+mn-cs"/>
              </a:rPr>
              <a:t>many computer crime studies are based on dubious sampling techniques, and some seem to be written to promote a particular safeguard product or point of view. Be aware of such bias as you read.</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485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Computer security professionals run intrusion detection systems to detect attacks. An </a:t>
            </a:r>
            <a:r>
              <a:rPr lang="en-US" b="1" dirty="0">
                <a:solidFill>
                  <a:prstClr val="black"/>
                </a:solidFill>
                <a:latin typeface="Arial" panose="020B0604020202020204" pitchFamily="34" charset="0"/>
                <a:ea typeface="+mn-ea"/>
                <a:cs typeface="+mn-cs"/>
              </a:rPr>
              <a:t>intrusion detection system (IDS</a:t>
            </a:r>
            <a:r>
              <a:rPr lang="en-US" dirty="0">
                <a:solidFill>
                  <a:prstClr val="black"/>
                </a:solidFill>
                <a:latin typeface="Arial" panose="020B0604020202020204" pitchFamily="34" charset="0"/>
                <a:ea typeface="+mn-ea"/>
                <a:cs typeface="+mn-cs"/>
              </a:rPr>
              <a:t>) is a computer program that senses when another computer is attempting to scan or access a computer or network.</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IDS logs can record thousands of attempts each day.</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085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Specifics of a policy depend on whether the organization is governmental or nongovernmental, publicly held or private, organization’s industry, relationship of management to employees, and other factors.</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Senior management must establish company-wide security policies.</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Senior management security function is to manage risk.</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154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An easy way to remember information systems safeguards is to arrange them according to the five components of an information system.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066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Hacking IoT, hacking cars, vulnerabilities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5636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Technical safeguards involve the hardware and software components of an information system.</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Single Sign-on for Multiple Systems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71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spcBef>
                <a:spcPct val="0"/>
              </a:spcBef>
            </a:pPr>
            <a:r>
              <a:rPr lang="en-US" dirty="0">
                <a:solidFill>
                  <a:prstClr val="black"/>
                </a:solidFill>
                <a:latin typeface="Calibri" panose="020F0502020204030204"/>
                <a:ea typeface="+mn-ea"/>
                <a:cs typeface="+mn-cs"/>
              </a:rPr>
              <a:t>Summary of how SSL/TLS works when you communicate securely with a Web site:</a:t>
            </a:r>
          </a:p>
          <a:p>
            <a:pPr marL="91440" lvl="0" defTabSz="914400">
              <a:spcBef>
                <a:spcPct val="0"/>
              </a:spcBef>
            </a:pPr>
            <a:r>
              <a:rPr lang="en-US" b="1" dirty="0">
                <a:solidFill>
                  <a:prstClr val="black"/>
                </a:solidFill>
                <a:latin typeface="Calibri" panose="020F0502020204030204"/>
                <a:ea typeface="+mn-ea"/>
                <a:cs typeface="+mn-cs"/>
              </a:rPr>
              <a:t>1. </a:t>
            </a:r>
            <a:r>
              <a:rPr lang="en-US" dirty="0">
                <a:solidFill>
                  <a:prstClr val="black"/>
                </a:solidFill>
                <a:latin typeface="Calibri" panose="020F0502020204030204"/>
                <a:ea typeface="+mn-ea"/>
                <a:cs typeface="+mn-cs"/>
              </a:rPr>
              <a:t>Your computer obtains public key of Web site to which it will connect.</a:t>
            </a:r>
          </a:p>
          <a:p>
            <a:pPr marL="91440" lvl="0" defTabSz="914400">
              <a:spcBef>
                <a:spcPct val="0"/>
              </a:spcBef>
            </a:pPr>
            <a:r>
              <a:rPr lang="en-US" b="1" dirty="0">
                <a:solidFill>
                  <a:prstClr val="black"/>
                </a:solidFill>
                <a:latin typeface="Calibri" panose="020F0502020204030204"/>
                <a:ea typeface="+mn-ea"/>
                <a:cs typeface="+mn-cs"/>
              </a:rPr>
              <a:t>2. </a:t>
            </a:r>
            <a:r>
              <a:rPr lang="en-US" dirty="0">
                <a:solidFill>
                  <a:prstClr val="black"/>
                </a:solidFill>
                <a:latin typeface="Calibri" panose="020F0502020204030204"/>
                <a:ea typeface="+mn-ea"/>
                <a:cs typeface="+mn-cs"/>
              </a:rPr>
              <a:t>Your computer generates a key for symmetric encryption.</a:t>
            </a:r>
          </a:p>
          <a:p>
            <a:pPr marL="91440" lvl="0" defTabSz="914400">
              <a:spcBef>
                <a:spcPct val="0"/>
              </a:spcBef>
            </a:pPr>
            <a:r>
              <a:rPr lang="en-US" b="1" dirty="0">
                <a:solidFill>
                  <a:prstClr val="black"/>
                </a:solidFill>
                <a:latin typeface="Calibri" panose="020F0502020204030204"/>
                <a:ea typeface="+mn-ea"/>
                <a:cs typeface="+mn-cs"/>
              </a:rPr>
              <a:t>3. </a:t>
            </a:r>
            <a:r>
              <a:rPr lang="en-US" dirty="0">
                <a:solidFill>
                  <a:prstClr val="black"/>
                </a:solidFill>
                <a:latin typeface="Calibri" panose="020F0502020204030204"/>
                <a:ea typeface="+mn-ea"/>
                <a:cs typeface="+mn-cs"/>
              </a:rPr>
              <a:t>Your computer encodes key using Web site’s public key, then sends encrypted symmetric key to Web site.</a:t>
            </a:r>
          </a:p>
          <a:p>
            <a:pPr marL="91440" lvl="0" defTabSz="914400">
              <a:spcBef>
                <a:spcPct val="0"/>
              </a:spcBef>
            </a:pPr>
            <a:r>
              <a:rPr lang="en-US" b="1" dirty="0">
                <a:solidFill>
                  <a:prstClr val="black"/>
                </a:solidFill>
                <a:latin typeface="Calibri" panose="020F0502020204030204"/>
                <a:ea typeface="+mn-ea"/>
                <a:cs typeface="+mn-cs"/>
              </a:rPr>
              <a:t>4. </a:t>
            </a:r>
            <a:r>
              <a:rPr lang="en-US" dirty="0">
                <a:solidFill>
                  <a:prstClr val="black"/>
                </a:solidFill>
                <a:latin typeface="Calibri" panose="020F0502020204030204"/>
                <a:ea typeface="+mn-ea"/>
                <a:cs typeface="+mn-cs"/>
              </a:rPr>
              <a:t>Web site decodes symmetric key using its private key.</a:t>
            </a:r>
          </a:p>
          <a:p>
            <a:pPr marL="91440" lvl="0" defTabSz="914400">
              <a:spcBef>
                <a:spcPct val="0"/>
              </a:spcBef>
            </a:pPr>
            <a:r>
              <a:rPr lang="en-US" b="1" dirty="0">
                <a:solidFill>
                  <a:prstClr val="black"/>
                </a:solidFill>
                <a:latin typeface="Calibri" panose="020F0502020204030204"/>
                <a:ea typeface="+mn-ea"/>
                <a:cs typeface="+mn-cs"/>
              </a:rPr>
              <a:t>5. </a:t>
            </a:r>
            <a:r>
              <a:rPr lang="en-US" dirty="0">
                <a:solidFill>
                  <a:prstClr val="black"/>
                </a:solidFill>
                <a:latin typeface="Calibri" panose="020F0502020204030204"/>
                <a:ea typeface="+mn-ea"/>
                <a:cs typeface="+mn-cs"/>
              </a:rPr>
              <a:t>Now, your computer and Web site communicate using symmetric encryption.</a:t>
            </a:r>
          </a:p>
          <a:p>
            <a:pPr marL="91440" lvl="0" defTabSz="914400">
              <a:spcBef>
                <a:spcPct val="0"/>
              </a:spcBef>
            </a:pPr>
            <a:endParaRPr lang="en-US" dirty="0">
              <a:solidFill>
                <a:prstClr val="black"/>
              </a:solidFill>
              <a:latin typeface="Calibri" panose="020F0502020204030204"/>
              <a:ea typeface="+mn-ea"/>
              <a:cs typeface="+mn-cs"/>
            </a:endParaRPr>
          </a:p>
          <a:p>
            <a:pPr marL="262890" lvl="0" indent="-171450" defTabSz="914400">
              <a:spcBef>
                <a:spcPct val="0"/>
              </a:spcBef>
              <a:buFont typeface="Arial" panose="020B0604020202020204" pitchFamily="34" charset="0"/>
              <a:buChar char="•"/>
            </a:pPr>
            <a:r>
              <a:rPr lang="en-US" dirty="0">
                <a:solidFill>
                  <a:prstClr val="black"/>
                </a:solidFill>
                <a:latin typeface="Calibri" panose="020F0502020204030204"/>
                <a:ea typeface="+mn-ea"/>
                <a:cs typeface="+mn-cs"/>
              </a:rPr>
              <a:t>Note: With </a:t>
            </a:r>
            <a:r>
              <a:rPr lang="en-US" b="1" dirty="0">
                <a:solidFill>
                  <a:prstClr val="black"/>
                </a:solidFill>
                <a:latin typeface="Calibri" panose="020F0502020204030204"/>
                <a:ea typeface="+mn-ea"/>
                <a:cs typeface="+mn-cs"/>
              </a:rPr>
              <a:t>asymmetric encryption</a:t>
            </a:r>
            <a:r>
              <a:rPr lang="en-US" dirty="0">
                <a:solidFill>
                  <a:prstClr val="black"/>
                </a:solidFill>
                <a:latin typeface="Calibri" panose="020F0502020204030204"/>
                <a:ea typeface="+mn-ea"/>
                <a:cs typeface="+mn-cs"/>
              </a:rPr>
              <a:t>, two keys are used; one key encodes the message, and the other key decodes the message. Symmetric encryption is simpler and much faster than asymmetric encryption.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1038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itchFamily="34" charset="0"/>
              <a:buChar char="•"/>
              <a:defRPr/>
            </a:pPr>
            <a:r>
              <a:rPr lang="en-US" dirty="0">
                <a:solidFill>
                  <a:prstClr val="black"/>
                </a:solidFill>
                <a:latin typeface="Calibri" panose="020F0502020204030204"/>
                <a:ea typeface="+mn-ea"/>
                <a:cs typeface="+mn-cs"/>
              </a:rPr>
              <a:t>Organizations normally use multiple firewalls. Perimeter firewall sits outside organizational network; is first device that Internet traffic encounters.</a:t>
            </a:r>
          </a:p>
          <a:p>
            <a:pPr marL="171450" lvl="0" indent="-171450" defTabSz="914400">
              <a:buFont typeface="Arial" pitchFamily="34" charset="0"/>
              <a:buChar char="•"/>
              <a:defRPr/>
            </a:pPr>
            <a:r>
              <a:rPr lang="en-US" b="1" dirty="0">
                <a:solidFill>
                  <a:prstClr val="black"/>
                </a:solidFill>
                <a:latin typeface="Calibri" panose="020F0502020204030204"/>
                <a:ea typeface="+mn-ea"/>
                <a:cs typeface="+mn-cs"/>
              </a:rPr>
              <a:t>Packet-filtering firewall </a:t>
            </a:r>
            <a:r>
              <a:rPr lang="en-US" dirty="0">
                <a:solidFill>
                  <a:prstClr val="black"/>
                </a:solidFill>
                <a:latin typeface="Calibri" panose="020F0502020204030204"/>
                <a:ea typeface="+mn-ea"/>
                <a:cs typeface="+mn-cs"/>
              </a:rPr>
              <a:t>examines each part of a message and determines whether to let that part pass. To make this decision, it examines source address, destination address(es), and other data. Packet-filtering firewalls can prohibit outsiders from starting a session with any user behind firewall, prohibit traffic from legitimate, but unwanted, addresses, such as competitors’ computers, and filter outbound traffic.</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No computer should connect to the Internet without firewall protection. Many ISPs provide firewalls for their customers. By nature, these firewalls are generic. Large organizations supplement such generic firewalls with their own. Most home routers include firewalls, and Microsoft Windows has a built-in firewall as well. Third parties also license firewall products.</a:t>
            </a:r>
            <a:endParaRPr lang="en-US" dirty="0">
              <a:solidFill>
                <a:prstClr val="black"/>
              </a:solidFill>
              <a:latin typeface="Calibri" panose="020F0502020204030204"/>
              <a:ea typeface="+mn-ea"/>
              <a:cs typeface="+mn-cs"/>
            </a:endParaRPr>
          </a:p>
          <a:p>
            <a:pPr lvl="0" defTabSz="914400">
              <a:defRPr/>
            </a:pPr>
            <a:endParaRPr lang="en-US" dirty="0">
              <a:solidFill>
                <a:prstClr val="black"/>
              </a:solidFill>
              <a:latin typeface="Calibri" panose="020F0502020204030204"/>
              <a:ea typeface="+mn-ea"/>
              <a:cs typeface="+mn-cs"/>
            </a:endParaRP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203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sz="1100" b="1" dirty="0">
                <a:solidFill>
                  <a:prstClr val="black"/>
                </a:solidFill>
                <a:latin typeface="Calibri" panose="020F0502020204030204"/>
                <a:ea typeface="+mn-ea"/>
                <a:cs typeface="+mn-cs"/>
              </a:rPr>
              <a:t>Payload</a:t>
            </a:r>
            <a:r>
              <a:rPr lang="en-US" sz="1100" dirty="0">
                <a:solidFill>
                  <a:prstClr val="black"/>
                </a:solidFill>
                <a:latin typeface="Calibri" panose="020F0502020204030204"/>
                <a:ea typeface="+mn-ea"/>
                <a:cs typeface="+mn-cs"/>
              </a:rPr>
              <a:t> is program code that causes unwanted activity. It can delete programs or data, or modify data in undetected ways.</a:t>
            </a:r>
            <a:endParaRPr lang="en-US" sz="1100" b="1"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pPr>
            <a:r>
              <a:rPr lang="en-US" b="1" dirty="0">
                <a:solidFill>
                  <a:prstClr val="black"/>
                </a:solidFill>
                <a:latin typeface="Arial" panose="020B0604020202020204" pitchFamily="34" charset="0"/>
                <a:ea typeface="+mn-ea"/>
                <a:cs typeface="+mn-cs"/>
              </a:rPr>
              <a:t>Spyware </a:t>
            </a:r>
            <a:r>
              <a:rPr lang="en-US" dirty="0">
                <a:solidFill>
                  <a:prstClr val="black"/>
                </a:solidFill>
                <a:latin typeface="Arial" panose="020B0604020202020204" pitchFamily="34" charset="0"/>
                <a:ea typeface="+mn-ea"/>
                <a:cs typeface="+mn-cs"/>
              </a:rPr>
              <a:t>programs are installed on the user’s computer without the user’s knowledge or permission. It resides in background and, unknown to the user, observes user’s actions and keystrokes, monitors computer activity, and reports the user’s activities to sponsoring organizations.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Some malicious spyware, called </a:t>
            </a:r>
            <a:r>
              <a:rPr lang="en-US" b="1" dirty="0">
                <a:solidFill>
                  <a:prstClr val="black"/>
                </a:solidFill>
                <a:latin typeface="Arial" panose="020B0604020202020204" pitchFamily="34" charset="0"/>
                <a:ea typeface="+mn-ea"/>
                <a:cs typeface="+mn-cs"/>
              </a:rPr>
              <a:t>key loggers</a:t>
            </a:r>
            <a:r>
              <a:rPr lang="en-US" dirty="0">
                <a:solidFill>
                  <a:prstClr val="black"/>
                </a:solidFill>
                <a:latin typeface="Arial" panose="020B0604020202020204" pitchFamily="34" charset="0"/>
                <a:ea typeface="+mn-ea"/>
                <a:cs typeface="+mn-cs"/>
              </a:rPr>
              <a:t>, captures keystrokes to obtain usernames, passwords, account numbers, and other sensitive information. Other spyware supports marketing analyses such as observing what users do, Web sites visited, products examined and purchased, and so forth.</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Most </a:t>
            </a:r>
            <a:r>
              <a:rPr lang="en-US" b="1" dirty="0">
                <a:solidFill>
                  <a:prstClr val="black"/>
                </a:solidFill>
                <a:latin typeface="Arial" panose="020B0604020202020204" pitchFamily="34" charset="0"/>
                <a:ea typeface="+mn-ea"/>
                <a:cs typeface="+mn-cs"/>
              </a:rPr>
              <a:t>adware</a:t>
            </a:r>
            <a:r>
              <a:rPr lang="en-US" dirty="0">
                <a:solidFill>
                  <a:prstClr val="black"/>
                </a:solidFill>
                <a:latin typeface="Arial" panose="020B0604020202020204" pitchFamily="34" charset="0"/>
                <a:ea typeface="+mn-ea"/>
                <a:cs typeface="+mn-cs"/>
              </a:rPr>
              <a:t> is benign in that it does not perform malicious acts or steal data. It does, however, watch user activity and produce pop-up ads. Adware can also change the user’s default window or modify search results and switch the user’s search engine.</a:t>
            </a:r>
            <a:endParaRPr lang="en-US" sz="1100"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985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182563">
              <a:spcBef>
                <a:spcPct val="0"/>
              </a:spcBef>
            </a:pPr>
            <a:r>
              <a:rPr lang="en-US" dirty="0">
                <a:solidFill>
                  <a:prstClr val="black"/>
                </a:solidFill>
                <a:latin typeface="Arial" panose="020B0604020202020204" pitchFamily="34" charset="0"/>
                <a:ea typeface="+mn-ea"/>
                <a:cs typeface="Arial" panose="020B0604020202020204" pitchFamily="34" charset="0"/>
              </a:rPr>
              <a:t>GOALS</a:t>
            </a:r>
          </a:p>
          <a:p>
            <a:pPr marL="228600" lvl="0" indent="-228600" defTabSz="182563">
              <a:spcBef>
                <a:spcPct val="0"/>
              </a:spcBef>
              <a:buFont typeface="+mj-lt"/>
              <a:buAutoNum type="arabicPeriod"/>
            </a:pPr>
            <a:r>
              <a:rPr lang="en-US" dirty="0">
                <a:solidFill>
                  <a:prstClr val="black"/>
                </a:solidFill>
                <a:latin typeface="Arial" panose="020B0604020202020204" pitchFamily="34" charset="0"/>
                <a:ea typeface="+mn-ea"/>
                <a:cs typeface="Arial" panose="020B0604020202020204" pitchFamily="34" charset="0"/>
              </a:rPr>
              <a:t>Illustrate the meaning of design for privacy and security.</a:t>
            </a:r>
          </a:p>
          <a:p>
            <a:pPr marL="228600" lvl="0" indent="-228600" defTabSz="182563">
              <a:spcBef>
                <a:spcPct val="0"/>
              </a:spcBef>
              <a:buFont typeface="+mj-lt"/>
              <a:buAutoNum type="arabicPeriod"/>
            </a:pPr>
            <a:r>
              <a:rPr lang="en-US" dirty="0">
                <a:solidFill>
                  <a:prstClr val="black"/>
                </a:solidFill>
                <a:latin typeface="Arial" panose="020B0604020202020204" pitchFamily="34" charset="0"/>
                <a:ea typeface="+mn-ea"/>
                <a:cs typeface="Arial" panose="020B0604020202020204" pitchFamily="34" charset="0"/>
              </a:rPr>
              <a:t>Set up a class discussion about how much technical language to use in management/IS professional meetings.</a:t>
            </a:r>
          </a:p>
          <a:p>
            <a:pPr marL="228600" lvl="0" indent="-228600" defTabSz="182563">
              <a:spcBef>
                <a:spcPct val="0"/>
              </a:spcBef>
              <a:buFont typeface="+mj-lt"/>
              <a:buAutoNum type="arabicPeriod"/>
            </a:pPr>
            <a:endParaRPr lang="en-US" dirty="0">
              <a:solidFill>
                <a:prstClr val="black"/>
              </a:solidFill>
              <a:latin typeface="Arial" panose="020B0604020202020204" pitchFamily="34" charset="0"/>
              <a:ea typeface="+mn-ea"/>
              <a:cs typeface="Arial" panose="020B0604020202020204" pitchFamily="34" charset="0"/>
            </a:endParaRPr>
          </a:p>
          <a:p>
            <a:pPr marL="228600" lvl="0" indent="-228600" defTabSz="182563">
              <a:spcBef>
                <a:spcPct val="0"/>
              </a:spcBef>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3479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ARES with security in mind; ARES will store users’ privacy settings in a database, and it will develop all applications to first read the privacy settings before revealing any data in exercise reports. Most likely, ARES will design its programs so that privacy data is processed by programs on servers, which means data need be transmitted over the Internet only when it is created or modified.</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1491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b="1" dirty="0">
                <a:solidFill>
                  <a:prstClr val="black"/>
                </a:solidFill>
                <a:latin typeface="Arial" panose="020B0604020202020204" pitchFamily="34" charset="0"/>
                <a:ea typeface="+mn-ea"/>
                <a:cs typeface="+mn-cs"/>
              </a:rPr>
              <a:t>Data safeguards </a:t>
            </a:r>
            <a:r>
              <a:rPr lang="en-US" dirty="0">
                <a:solidFill>
                  <a:prstClr val="black"/>
                </a:solidFill>
                <a:latin typeface="Arial" panose="020B0604020202020204" pitchFamily="34" charset="0"/>
                <a:ea typeface="+mn-ea"/>
                <a:cs typeface="+mn-cs"/>
              </a:rPr>
              <a:t>protect databases and other organizational data. Two organizational units are responsible for data safeguards. </a:t>
            </a:r>
          </a:p>
          <a:p>
            <a:pPr marL="171450" lvl="0" indent="-171450" defTabSz="914400">
              <a:buFont typeface="Arial" panose="020B0604020202020204" pitchFamily="34" charset="0"/>
              <a:buChar char="•"/>
            </a:pPr>
            <a:r>
              <a:rPr lang="en-US" b="1" dirty="0">
                <a:solidFill>
                  <a:prstClr val="black"/>
                </a:solidFill>
                <a:latin typeface="Arial" panose="020B0604020202020204" pitchFamily="34" charset="0"/>
                <a:ea typeface="+mn-ea"/>
                <a:cs typeface="+mn-cs"/>
              </a:rPr>
              <a:t>Data administration </a:t>
            </a:r>
            <a:r>
              <a:rPr lang="en-US" dirty="0">
                <a:solidFill>
                  <a:prstClr val="black"/>
                </a:solidFill>
                <a:latin typeface="Arial" panose="020B0604020202020204" pitchFamily="34" charset="0"/>
                <a:ea typeface="+mn-ea"/>
                <a:cs typeface="+mn-cs"/>
              </a:rPr>
              <a:t>refers to an organization-wide function that is in charge of developing data policies and enforcing data standards.</a:t>
            </a:r>
          </a:p>
          <a:p>
            <a:pPr marL="171450" lvl="0" indent="-171450" defTabSz="914400">
              <a:buFont typeface="Arial" panose="020B0604020202020204" pitchFamily="34" charset="0"/>
              <a:buChar char="•"/>
            </a:pPr>
            <a:r>
              <a:rPr lang="en-US" b="1" dirty="0">
                <a:solidFill>
                  <a:prstClr val="black"/>
                </a:solidFill>
                <a:latin typeface="Arial" panose="020B0604020202020204" pitchFamily="34" charset="0"/>
                <a:ea typeface="+mn-ea"/>
                <a:cs typeface="+mn-cs"/>
              </a:rPr>
              <a:t>Database administration </a:t>
            </a:r>
            <a:r>
              <a:rPr lang="en-US" dirty="0">
                <a:solidFill>
                  <a:prstClr val="black"/>
                </a:solidFill>
                <a:latin typeface="Arial" panose="020B0604020202020204" pitchFamily="34" charset="0"/>
                <a:ea typeface="+mn-ea"/>
                <a:cs typeface="+mn-cs"/>
              </a:rPr>
              <a:t>refers to a function that pertains to a particular database.</a:t>
            </a:r>
          </a:p>
          <a:p>
            <a:pPr marL="171450" lvl="0" indent="-171450" defTabSz="914400">
              <a:spcBef>
                <a:spcPct val="0"/>
              </a:spcBef>
              <a:buFontTx/>
              <a:buChar char="•"/>
            </a:pPr>
            <a:r>
              <a:rPr lang="en-US" dirty="0">
                <a:solidFill>
                  <a:prstClr val="black"/>
                </a:solidFill>
                <a:latin typeface="Calibri" panose="020F0502020204030204"/>
                <a:ea typeface="+mn-ea"/>
                <a:cs typeface="+mn-cs"/>
              </a:rPr>
              <a:t>When organizations store databases in the cloud, all of the safeguards should be part of the service contract.</a:t>
            </a:r>
          </a:p>
          <a:p>
            <a:pPr marL="171450" lvl="0" indent="-171450" defTabSz="914400">
              <a:spcBef>
                <a:spcPct val="0"/>
              </a:spcBef>
              <a:buFontTx/>
              <a:buChar char="•"/>
            </a:pPr>
            <a:r>
              <a:rPr lang="en-US" dirty="0">
                <a:solidFill>
                  <a:prstClr val="black"/>
                </a:solidFill>
                <a:latin typeface="Calibri" panose="020F0502020204030204"/>
                <a:ea typeface="+mn-ea"/>
                <a:cs typeface="+mn-cs"/>
              </a:rPr>
              <a:t>Trusted party should have a copy of encryption key—called </a:t>
            </a:r>
            <a:r>
              <a:rPr lang="en-US" b="1" dirty="0">
                <a:solidFill>
                  <a:prstClr val="black"/>
                </a:solidFill>
                <a:latin typeface="Calibri" panose="020F0502020204030204"/>
                <a:ea typeface="+mn-ea"/>
                <a:cs typeface="+mn-cs"/>
              </a:rPr>
              <a:t>key escrow</a:t>
            </a:r>
            <a:r>
              <a:rPr lang="en-US" dirty="0">
                <a:solidFill>
                  <a:prstClr val="black"/>
                </a:solidFill>
                <a:latin typeface="Calibri" panose="020F0502020204030204"/>
                <a:ea typeface="+mn-ea"/>
                <a:cs typeface="+mn-cs"/>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247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Multinational organizations must understand legal safeguards in every country in which they operate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558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pPr>
            <a:r>
              <a:rPr lang="en-US" dirty="0">
                <a:solidFill>
                  <a:prstClr val="black"/>
                </a:solidFill>
                <a:latin typeface="Calibri" panose="020F0502020204030204"/>
                <a:ea typeface="+mn-ea"/>
                <a:cs typeface="+mn-cs"/>
              </a:rPr>
              <a:t>Development of human safeguards for employees.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316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sz="1200" b="0" i="0" u="none" strike="noStrike" kern="1200" cap="none" dirty="0">
                <a:solidFill>
                  <a:prstClr val="black"/>
                </a:solidFill>
                <a:latin typeface="Calibri" panose="020F0502020204030204"/>
                <a:ea typeface="Arial"/>
                <a:cs typeface="Arial"/>
                <a:sym typeface="Arial"/>
              </a:rPr>
              <a:t>Development of human safeguards for employees.</a:t>
            </a:r>
          </a:p>
          <a:p>
            <a:pPr marL="171450" lvl="0" indent="-171450" defTabSz="914400">
              <a:spcBef>
                <a:spcPct val="0"/>
              </a:spcBef>
              <a:buFontTx/>
              <a:buChar char="•"/>
            </a:pPr>
            <a:r>
              <a:rPr lang="en-US" sz="1200" b="0" i="0" u="none" strike="noStrike" kern="1200" cap="none" dirty="0">
                <a:solidFill>
                  <a:prstClr val="black"/>
                </a:solidFill>
                <a:latin typeface="Arial" panose="020B0604020202020204" pitchFamily="34" charset="0"/>
                <a:ea typeface="Arial"/>
                <a:cs typeface="Arial"/>
                <a:sym typeface="Arial"/>
              </a:rPr>
              <a:t>Employees need to be made aware of the security policies, procedures, and responsibilities they will have.</a:t>
            </a:r>
          </a:p>
          <a:p>
            <a:pPr marL="171450" lvl="0" indent="-171450" defTabSz="914400">
              <a:spcBef>
                <a:spcPct val="0"/>
              </a:spcBef>
              <a:buFontTx/>
              <a:buChar char="•"/>
            </a:pPr>
            <a:r>
              <a:rPr lang="en-US" sz="1200" b="0" i="0" u="none" strike="noStrike" kern="1200" cap="none" dirty="0">
                <a:solidFill>
                  <a:prstClr val="black"/>
                </a:solidFill>
                <a:latin typeface="Arial" panose="020B0604020202020204" pitchFamily="34" charset="0"/>
                <a:ea typeface="Arial"/>
                <a:cs typeface="Arial"/>
                <a:sym typeface="Arial"/>
              </a:rPr>
              <a:t>Companies must establish security policies and procedures for the termination of employees.</a:t>
            </a:r>
            <a:endParaRPr lang="en-US" sz="1200" b="0" i="0" u="none" strike="noStrike" kern="1200" cap="none" dirty="0">
              <a:solidFill>
                <a:prstClr val="black"/>
              </a:solidFill>
              <a:latin typeface="Calibri" panose="020F0502020204030204"/>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420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spcBef>
                <a:spcPct val="0"/>
              </a:spcBef>
            </a:pPr>
            <a:r>
              <a:rPr lang="en-US" sz="1100" dirty="0">
                <a:solidFill>
                  <a:prstClr val="black"/>
                </a:solidFill>
                <a:latin typeface="Calibri" panose="020F0502020204030204"/>
                <a:ea typeface="+mn-ea"/>
                <a:cs typeface="+mn-cs"/>
              </a:rPr>
              <a:t>Account management</a:t>
            </a:r>
          </a:p>
          <a:p>
            <a:pPr marL="274320" lvl="0" indent="-182880" defTabSz="914400">
              <a:spcBef>
                <a:spcPct val="0"/>
              </a:spcBef>
              <a:buFontTx/>
              <a:buChar char="•"/>
            </a:pPr>
            <a:r>
              <a:rPr lang="en-US" sz="1100" dirty="0">
                <a:solidFill>
                  <a:prstClr val="black"/>
                </a:solidFill>
                <a:latin typeface="Calibri" panose="020F0502020204030204"/>
                <a:ea typeface="+mn-ea"/>
                <a:cs typeface="+mn-cs"/>
              </a:rPr>
              <a:t>Create new user accounts, modify existing account permissions, remove unneeded accounts. Improve your relationship with IS personnel by providing early and timely notification of needed account changes.</a:t>
            </a:r>
          </a:p>
          <a:p>
            <a:pPr lvl="0" defTabSz="914400">
              <a:spcBef>
                <a:spcPct val="0"/>
              </a:spcBef>
            </a:pPr>
            <a:r>
              <a:rPr lang="en-US" sz="1100" dirty="0">
                <a:solidFill>
                  <a:prstClr val="black"/>
                </a:solidFill>
                <a:latin typeface="Calibri" panose="020F0502020204030204"/>
                <a:ea typeface="+mn-ea"/>
                <a:cs typeface="+mn-cs"/>
              </a:rPr>
              <a:t>Password management</a:t>
            </a:r>
          </a:p>
          <a:p>
            <a:pPr marL="273050" lvl="1" indent="-182563" defTabSz="914400">
              <a:spcBef>
                <a:spcPct val="0"/>
              </a:spcBef>
              <a:buFontTx/>
              <a:buChar char="•"/>
            </a:pPr>
            <a:r>
              <a:rPr lang="en-US" sz="1100" dirty="0">
                <a:solidFill>
                  <a:prstClr val="black"/>
                </a:solidFill>
                <a:latin typeface="Calibri" panose="020F0502020204030204"/>
                <a:ea typeface="+mn-ea"/>
                <a:cs typeface="+mn-cs"/>
              </a:rPr>
              <a:t>Users should change passwords every 3 months or less.</a:t>
            </a:r>
          </a:p>
          <a:p>
            <a:pPr marL="0" lvl="1" indent="-182563" defTabSz="914400">
              <a:spcBef>
                <a:spcPct val="0"/>
              </a:spcBef>
            </a:pPr>
            <a:r>
              <a:rPr lang="en-US" sz="1100" dirty="0">
                <a:solidFill>
                  <a:prstClr val="black"/>
                </a:solidFill>
                <a:latin typeface="Calibri" panose="020F0502020204030204"/>
                <a:ea typeface="+mn-ea"/>
                <a:cs typeface="+mn-cs"/>
              </a:rPr>
              <a:t>Help desk management</a:t>
            </a:r>
          </a:p>
          <a:p>
            <a:pPr marL="273050" lvl="1" indent="-182563" defTabSz="914400">
              <a:spcBef>
                <a:spcPct val="0"/>
              </a:spcBef>
              <a:buFontTx/>
              <a:buChar char="•"/>
            </a:pPr>
            <a:r>
              <a:rPr lang="en-US" sz="1100" dirty="0">
                <a:solidFill>
                  <a:prstClr val="black"/>
                </a:solidFill>
                <a:latin typeface="Calibri" panose="020F0502020204030204"/>
                <a:ea typeface="+mn-ea"/>
                <a:cs typeface="+mn-cs"/>
              </a:rPr>
              <a:t>Set policy for means of authenticating a user.</a:t>
            </a:r>
          </a:p>
          <a:p>
            <a:pPr marL="273050" lvl="1" indent="-182563" defTabSz="914400">
              <a:spcBef>
                <a:spcPct val="0"/>
              </a:spcBef>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0164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spcBef>
                <a:spcPct val="0"/>
              </a:spcBef>
              <a:buFontTx/>
              <a:buNone/>
            </a:pPr>
            <a:r>
              <a:rPr lang="en-US" sz="1100" dirty="0">
                <a:solidFill>
                  <a:prstClr val="black"/>
                </a:solidFill>
                <a:latin typeface="Calibri" panose="020F0502020204030204"/>
                <a:ea typeface="+mn-ea"/>
                <a:cs typeface="+mn-cs"/>
              </a:rPr>
              <a:t>Employees required to sign statements similar to this.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632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spcBef>
                <a:spcPct val="0"/>
              </a:spcBef>
              <a:buFontTx/>
              <a:buNone/>
            </a:pPr>
            <a:r>
              <a:rPr lang="en-US" sz="1100" dirty="0">
                <a:solidFill>
                  <a:prstClr val="black"/>
                </a:solidFill>
                <a:latin typeface="Calibri" panose="020F0502020204030204"/>
                <a:ea typeface="+mn-ea"/>
                <a:cs typeface="+mn-cs"/>
              </a:rPr>
              <a:t>Definition and use of standardized procedures reduces likelihood of computer crime and other malicious activity by insiders. It also ensures system’s security policy is enforced.</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77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Every organization should have an incident-response plan as part of the security program. No organization should wait until some asset has been lost or compromised before deciding what to do.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The plan should include how employees are to respond to security problems, whom they should contact, the reports to make, and steps to reduce further loss.</a:t>
            </a:r>
          </a:p>
          <a:p>
            <a:pPr marL="171450" lvl="0" indent="-171450" defTabSz="914400">
              <a:buFont typeface="Arial" panose="020B0604020202020204" pitchFamily="34" charset="0"/>
              <a:buChar char="•"/>
            </a:pPr>
            <a:r>
              <a:rPr lang="en-US" sz="1100" dirty="0">
                <a:solidFill>
                  <a:prstClr val="black"/>
                </a:solidFill>
                <a:latin typeface="Calibri" panose="020F0502020204030204"/>
                <a:ea typeface="+mn-ea"/>
                <a:cs typeface="+mn-cs"/>
              </a:rPr>
              <a:t>Identify critical personnel and their off-hours contact information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637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b="1" dirty="0">
                <a:solidFill>
                  <a:prstClr val="black"/>
                </a:solidFill>
                <a:latin typeface="Arial" panose="020B0604020202020204" pitchFamily="34" charset="0"/>
                <a:ea typeface="+mn-ea"/>
                <a:cs typeface="+mn-cs"/>
              </a:rPr>
              <a:t>GOALS</a:t>
            </a:r>
          </a:p>
          <a:p>
            <a:pPr marL="228600" lvl="0" indent="-228600" defTabSz="914400">
              <a:buFont typeface="+mj-lt"/>
              <a:buAutoNum type="arabicPeriod"/>
            </a:pPr>
            <a:r>
              <a:rPr lang="en-US" b="0" dirty="0">
                <a:solidFill>
                  <a:prstClr val="black"/>
                </a:solidFill>
                <a:latin typeface="Arial" panose="020B0604020202020204" pitchFamily="34" charset="0"/>
                <a:ea typeface="+mn-ea"/>
                <a:cs typeface="+mn-cs"/>
              </a:rPr>
              <a:t>Understand ethical considerations, and business consequences of data collection.</a:t>
            </a:r>
          </a:p>
          <a:p>
            <a:pPr marL="228600" lvl="0" indent="-228600" defTabSz="914400">
              <a:buFont typeface="+mj-lt"/>
              <a:buAutoNum type="arabicPeriod"/>
            </a:pPr>
            <a:r>
              <a:rPr lang="en-US" b="0" dirty="0">
                <a:solidFill>
                  <a:prstClr val="black"/>
                </a:solidFill>
                <a:latin typeface="Arial" panose="020B0604020202020204" pitchFamily="34" charset="0"/>
                <a:ea typeface="+mn-ea"/>
                <a:cs typeface="+mn-cs"/>
              </a:rPr>
              <a:t>Help students formulate personal principles with regard to data acquisition, storage, and dissemination.</a:t>
            </a:r>
          </a:p>
          <a:p>
            <a:pPr lvl="0" defTabSz="914400"/>
            <a:endParaRPr lang="en-US" b="0" dirty="0">
              <a:solidFill>
                <a:prstClr val="black"/>
              </a:solidFill>
              <a:latin typeface="Arial" panose="020B0604020202020204" pitchFamily="34" charset="0"/>
              <a:ea typeface="+mn-ea"/>
              <a:cs typeface="+mn-cs"/>
            </a:endParaRPr>
          </a:p>
          <a:p>
            <a:pPr lvl="0" defTabSz="914400"/>
            <a:r>
              <a:rPr lang="en-US" b="0" dirty="0">
                <a:solidFill>
                  <a:prstClr val="black"/>
                </a:solidFill>
                <a:latin typeface="Arial" panose="020B0604020202020204" pitchFamily="34" charset="0"/>
                <a:ea typeface="+mn-ea"/>
                <a:cs typeface="+mn-cs"/>
              </a:rPr>
              <a:t>Questions</a:t>
            </a:r>
          </a:p>
          <a:p>
            <a:pPr marL="228600" lvl="0" indent="-228600" defTabSz="914400">
              <a:buFont typeface="+mj-lt"/>
              <a:buAutoNum type="arabicPeriod"/>
            </a:pPr>
            <a:r>
              <a:rPr lang="en-US" b="0" dirty="0">
                <a:solidFill>
                  <a:prstClr val="black"/>
                </a:solidFill>
                <a:latin typeface="Arial" panose="020B0604020202020204" pitchFamily="34" charset="0"/>
                <a:ea typeface="+mn-ea"/>
                <a:cs typeface="+mn-cs"/>
              </a:rPr>
              <a:t>According to the definitions of the ethical principles defined previously in this book: </a:t>
            </a:r>
          </a:p>
          <a:p>
            <a:pPr marL="685800" lvl="1" indent="-228600" defTabSz="914400">
              <a:buFont typeface="+mj-lt"/>
              <a:buAutoNum type="alphaLcPeriod"/>
            </a:pPr>
            <a:r>
              <a:rPr lang="en-US" b="0" dirty="0">
                <a:solidFill>
                  <a:prstClr val="black"/>
                </a:solidFill>
                <a:latin typeface="Arial" panose="020B0604020202020204" pitchFamily="34" charset="0"/>
                <a:ea typeface="+mn-ea"/>
                <a:cs typeface="+mn-cs"/>
              </a:rPr>
              <a:t>Do you think covertly monitoring all user behavior on a Web site is ethical according to the categorical imperative? </a:t>
            </a:r>
          </a:p>
          <a:p>
            <a:pPr marL="685800" lvl="1" indent="-228600" defTabSz="914400">
              <a:buFont typeface="+mj-lt"/>
              <a:buAutoNum type="alphaLcPeriod"/>
            </a:pPr>
            <a:r>
              <a:rPr lang="en-US" b="0" dirty="0">
                <a:solidFill>
                  <a:prstClr val="black"/>
                </a:solidFill>
                <a:latin typeface="Arial" panose="020B0604020202020204" pitchFamily="34" charset="0"/>
                <a:ea typeface="+mn-ea"/>
                <a:cs typeface="+mn-cs"/>
              </a:rPr>
              <a:t>Do you think covertly monitoring all user behavior on a Web site is ethical according to the utilitarian perspective? </a:t>
            </a:r>
          </a:p>
          <a:p>
            <a:pPr lvl="0" defTabSz="914400"/>
            <a:r>
              <a:rPr lang="en-US" b="0" dirty="0">
                <a:solidFill>
                  <a:prstClr val="black"/>
                </a:solidFill>
                <a:latin typeface="Arial" panose="020B0604020202020204" pitchFamily="34" charset="0"/>
                <a:ea typeface="+mn-ea"/>
                <a:cs typeface="+mn-cs"/>
              </a:rPr>
              <a:t>2. Were Robin’s concerns about sharing customer data with a third-party company valid? What kind of problems might arise from sharing this type of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0663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Arial" panose="020B0604020202020204" pitchFamily="34" charset="0"/>
              </a:rPr>
              <a:t>Threat/Loss Scenario: Major elements of IS security</a:t>
            </a:r>
          </a:p>
          <a:p>
            <a:pPr marL="228580" lvl="0" indent="-228580" defTabSz="914400">
              <a:buFont typeface="+mj-lt"/>
              <a:buAutoNum type="arabicPeriod"/>
              <a:defRPr/>
            </a:pPr>
            <a:r>
              <a:rPr lang="en-US" b="1" dirty="0">
                <a:solidFill>
                  <a:prstClr val="black"/>
                </a:solidFill>
                <a:latin typeface="Arial" panose="020B0604020202020204" pitchFamily="34" charset="0"/>
                <a:ea typeface="+mn-ea"/>
                <a:cs typeface="Arial" panose="020B0604020202020204" pitchFamily="34" charset="0"/>
              </a:rPr>
              <a:t>Threat</a:t>
            </a:r>
            <a:r>
              <a:rPr lang="en-US" dirty="0">
                <a:solidFill>
                  <a:prstClr val="black"/>
                </a:solidFill>
                <a:latin typeface="Calibri" panose="020F0502020204030204"/>
                <a:ea typeface="+mn-ea"/>
                <a:cs typeface="+mn-cs"/>
              </a:rPr>
              <a:t>—</a:t>
            </a:r>
            <a:r>
              <a:rPr lang="en-US" dirty="0">
                <a:solidFill>
                  <a:prstClr val="black"/>
                </a:solidFill>
                <a:latin typeface="Arial" panose="020B0604020202020204" pitchFamily="34" charset="0"/>
                <a:ea typeface="+mn-ea"/>
                <a:cs typeface="Arial" panose="020B0604020202020204" pitchFamily="34" charset="0"/>
              </a:rPr>
              <a:t>person or organization seeks to obtain data or other assets illegally, without owner’s permission and often without owner’s knowledge</a:t>
            </a:r>
          </a:p>
          <a:p>
            <a:pPr marL="228580" lvl="0" indent="-228580" defTabSz="914400">
              <a:buFont typeface="+mj-lt"/>
              <a:buAutoNum type="arabicPeriod"/>
              <a:defRPr/>
            </a:pPr>
            <a:r>
              <a:rPr lang="en-US" b="1" dirty="0">
                <a:solidFill>
                  <a:prstClr val="black"/>
                </a:solidFill>
                <a:latin typeface="Arial" panose="020B0604020202020204" pitchFamily="34" charset="0"/>
                <a:ea typeface="+mn-ea"/>
                <a:cs typeface="Arial" panose="020B0604020202020204" pitchFamily="34" charset="0"/>
              </a:rPr>
              <a:t>Vulnerability</a:t>
            </a:r>
            <a:r>
              <a:rPr lang="en-US" dirty="0">
                <a:solidFill>
                  <a:prstClr val="black"/>
                </a:solidFill>
                <a:latin typeface="Calibri" panose="020F0502020204030204"/>
                <a:ea typeface="+mn-ea"/>
                <a:cs typeface="+mn-cs"/>
              </a:rPr>
              <a:t>—</a:t>
            </a:r>
            <a:r>
              <a:rPr lang="en-US" dirty="0">
                <a:solidFill>
                  <a:prstClr val="black"/>
                </a:solidFill>
                <a:latin typeface="Arial" panose="020B0604020202020204" pitchFamily="34" charset="0"/>
                <a:ea typeface="+mn-ea"/>
                <a:cs typeface="Arial" panose="020B0604020202020204" pitchFamily="34" charset="0"/>
              </a:rPr>
              <a:t>opportunity for threats to gain access to individual or organizational assets; for example, when you buy online, you provide your credit card data, and as data is transmitted over Internet, it is vulnerable to threats </a:t>
            </a:r>
          </a:p>
          <a:p>
            <a:pPr marL="228580" lvl="0" indent="-228580" defTabSz="914400">
              <a:buFont typeface="+mj-lt"/>
              <a:buAutoNum type="arabicPeriod"/>
              <a:defRPr/>
            </a:pPr>
            <a:r>
              <a:rPr lang="en-US" b="1" dirty="0">
                <a:solidFill>
                  <a:prstClr val="black"/>
                </a:solidFill>
                <a:latin typeface="Arial" panose="020B0604020202020204" pitchFamily="34" charset="0"/>
                <a:ea typeface="+mn-ea"/>
                <a:cs typeface="Arial" panose="020B0604020202020204" pitchFamily="34" charset="0"/>
              </a:rPr>
              <a:t>Safeguard</a:t>
            </a:r>
            <a:r>
              <a:rPr lang="en-US" dirty="0">
                <a:solidFill>
                  <a:prstClr val="black"/>
                </a:solidFill>
                <a:latin typeface="Calibri" panose="020F0502020204030204"/>
                <a:ea typeface="+mn-ea"/>
                <a:cs typeface="+mn-cs"/>
              </a:rPr>
              <a:t>—</a:t>
            </a:r>
            <a:r>
              <a:rPr lang="en-US" dirty="0">
                <a:solidFill>
                  <a:prstClr val="black"/>
                </a:solidFill>
                <a:latin typeface="Arial" panose="020B0604020202020204" pitchFamily="34" charset="0"/>
                <a:ea typeface="+mn-ea"/>
                <a:cs typeface="Arial" panose="020B0604020202020204" pitchFamily="34" charset="0"/>
              </a:rPr>
              <a:t>measure individuals or organizations take to block threat from obtaining an asset; not always effective, some threats achieve their goal in spite of safeguards</a:t>
            </a:r>
          </a:p>
          <a:p>
            <a:pPr marL="228580" lvl="0" indent="-228580" defTabSz="914400">
              <a:buFont typeface="+mj-lt"/>
              <a:buAutoNum type="arabicPeriod"/>
              <a:defRPr/>
            </a:pPr>
            <a:r>
              <a:rPr lang="en-US" b="1" dirty="0">
                <a:solidFill>
                  <a:prstClr val="black"/>
                </a:solidFill>
                <a:latin typeface="Arial" panose="020B0604020202020204" pitchFamily="34" charset="0"/>
                <a:ea typeface="+mn-ea"/>
                <a:cs typeface="Arial" panose="020B0604020202020204" pitchFamily="34" charset="0"/>
              </a:rPr>
              <a:t>Target</a:t>
            </a:r>
            <a:r>
              <a:rPr lang="en-US" dirty="0">
                <a:solidFill>
                  <a:prstClr val="black"/>
                </a:solidFill>
                <a:latin typeface="Calibri" panose="020F0502020204030204"/>
                <a:ea typeface="+mn-ea"/>
                <a:cs typeface="+mn-cs"/>
              </a:rPr>
              <a:t>—</a:t>
            </a:r>
            <a:r>
              <a:rPr lang="en-US" dirty="0">
                <a:solidFill>
                  <a:prstClr val="black"/>
                </a:solidFill>
                <a:latin typeface="Arial" panose="020B0604020202020204" pitchFamily="34" charset="0"/>
                <a:ea typeface="+mn-ea"/>
                <a:cs typeface="Arial" panose="020B0604020202020204" pitchFamily="34" charset="0"/>
              </a:rPr>
              <a:t>asset desired by threat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11816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bottom line is this: Be careful where you put your personal data. Large, reputable organizations are likely to endorse ethical privacy policy, and have strong and effective safeguards to support that policy. But individuals and small organizations might not.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933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sz="1100" dirty="0">
                <a:solidFill>
                  <a:prstClr val="black"/>
                </a:solidFill>
                <a:latin typeface="Arial" panose="020B0604020202020204" pitchFamily="34" charset="0"/>
                <a:ea typeface="+mn-ea"/>
                <a:cs typeface="+mn-cs"/>
              </a:rPr>
              <a:t>If you access what appears to be your bank’s site without using https (i.e., an unsecured site), you have no safeguard at all. Your login credentials can be quickly recorded and resold to other criminals.</a:t>
            </a:r>
          </a:p>
          <a:p>
            <a:pPr marL="171450" lvl="0" indent="-171450" defTabSz="914400">
              <a:buFont typeface="Arial" panose="020B0604020202020204" pitchFamily="34" charset="0"/>
              <a:buChar char="•"/>
            </a:pPr>
            <a:r>
              <a:rPr lang="en-US" sz="1100" dirty="0">
                <a:solidFill>
                  <a:prstClr val="black"/>
                </a:solidFill>
                <a:latin typeface="Arial" panose="020B0604020202020204" pitchFamily="34" charset="0"/>
                <a:ea typeface="+mn-ea"/>
                <a:cs typeface="+mn-cs"/>
              </a:rPr>
              <a:t>The employer has procedures that state employees are not to post confidential data to any public site, such as Google+, but these procedures were either unknown or ignored. </a:t>
            </a:r>
          </a:p>
          <a:p>
            <a:pPr marL="171450" lvl="0" indent="-171450" defTabSz="914400">
              <a:buFont typeface="Arial" panose="020B0604020202020204" pitchFamily="34" charset="0"/>
              <a:buChar char="•"/>
            </a:pPr>
            <a:r>
              <a:rPr lang="en-US" sz="1100" dirty="0">
                <a:solidFill>
                  <a:prstClr val="black"/>
                </a:solidFill>
                <a:latin typeface="Arial" panose="020B0604020202020204" pitchFamily="34" charset="0"/>
                <a:ea typeface="+mn-ea"/>
                <a:cs typeface="+mn-cs"/>
              </a:rPr>
              <a:t>A third safeguard is the training that all employees are given.</a:t>
            </a:r>
            <a:endParaRPr lang="en-US" sz="1050" dirty="0">
              <a:solidFill>
                <a:prstClr val="black"/>
              </a:solidFill>
              <a:latin typeface="Calibri" panose="020F0502020204030204"/>
              <a:ea typeface="+mn-ea"/>
              <a:cs typeface="+mn-cs"/>
            </a:endParaRPr>
          </a:p>
          <a:p>
            <a:pPr lvl="0" defTabSz="914400">
              <a:spcBef>
                <a:spcPct val="0"/>
              </a:spcBef>
            </a:pPr>
            <a:endParaRPr lang="en-US" sz="1100"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88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Sources of security threats:</a:t>
            </a:r>
          </a:p>
          <a:p>
            <a:pPr marL="171450" lvl="0" indent="-171450" defTabSz="914400">
              <a:buFont typeface="Arial" pitchFamily="34" charset="0"/>
              <a:buChar char="•"/>
              <a:defRPr/>
            </a:pPr>
            <a:r>
              <a:rPr lang="en-US" dirty="0">
                <a:solidFill>
                  <a:prstClr val="black"/>
                </a:solidFill>
                <a:latin typeface="Calibri" panose="020F0502020204030204"/>
                <a:ea typeface="+mn-ea"/>
                <a:cs typeface="+mn-cs"/>
              </a:rPr>
              <a:t>Human error examples: (1) employee misunderstands operating procedures and accidentally deletes customer records; (2) employee inadvertently installs an old database on top of current one while doing backing up; (3) physical accidents, such as driving a forklift through wall of a computer room</a:t>
            </a:r>
          </a:p>
          <a:p>
            <a:pPr marL="171450" lvl="0" indent="-171450" defTabSz="914400">
              <a:buFont typeface="Arial" pitchFamily="34" charset="0"/>
              <a:buChar char="•"/>
              <a:defRPr/>
            </a:pPr>
            <a:r>
              <a:rPr lang="en-US" dirty="0">
                <a:solidFill>
                  <a:prstClr val="black"/>
                </a:solidFill>
                <a:latin typeface="Calibri" panose="020F0502020204030204"/>
                <a:ea typeface="+mn-ea"/>
                <a:cs typeface="+mn-cs"/>
              </a:rPr>
              <a:t>Computer crime—intentional destruction or theft of data or other system components</a:t>
            </a:r>
          </a:p>
          <a:p>
            <a:pPr marL="171450" lvl="0" indent="-171450" defTabSz="914400">
              <a:buFont typeface="Arial" pitchFamily="34" charset="0"/>
              <a:buChar char="•"/>
              <a:defRPr/>
            </a:pPr>
            <a:r>
              <a:rPr lang="en-US" dirty="0">
                <a:solidFill>
                  <a:prstClr val="black"/>
                </a:solidFill>
                <a:latin typeface="Calibri" panose="020F0502020204030204"/>
                <a:ea typeface="+mn-ea"/>
                <a:cs typeface="+mn-cs"/>
              </a:rPr>
              <a:t>Natural disasters—fires, floods, hurricanes, earthquakes, tsunamis, avalanches, other acts of nature; includes initial loss of capability and service, and losses recovery costs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07870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spcBef>
                <a:spcPct val="0"/>
              </a:spcBef>
              <a:buFontTx/>
              <a:buNone/>
            </a:pPr>
            <a:r>
              <a:rPr lang="en-US" sz="1100" dirty="0">
                <a:solidFill>
                  <a:prstClr val="black"/>
                </a:solidFill>
                <a:latin typeface="Calibri" panose="020F0502020204030204"/>
                <a:ea typeface="+mn-ea"/>
                <a:cs typeface="+mn-cs"/>
              </a:rPr>
              <a:t>These are common threats associated with unauthorized data disclosure.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686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sz="1100" dirty="0">
                <a:solidFill>
                  <a:prstClr val="black"/>
                </a:solidFill>
                <a:latin typeface="Calibri" panose="020F0502020204030204"/>
                <a:ea typeface="+mn-ea"/>
                <a:cs typeface="+mn-cs"/>
              </a:rPr>
              <a:t>Faulty service—problems caused by incorrect system operation</a:t>
            </a:r>
          </a:p>
          <a:p>
            <a:pPr marL="171435" lvl="0" indent="-171435" defTabSz="914400">
              <a:buFont typeface="Arial" pitchFamily="34" charset="0"/>
              <a:buChar char="•"/>
              <a:defRPr/>
            </a:pPr>
            <a:r>
              <a:rPr lang="en-US" sz="1100" b="1" dirty="0">
                <a:solidFill>
                  <a:prstClr val="black"/>
                </a:solidFill>
                <a:latin typeface="Calibri" panose="020F0502020204030204"/>
                <a:ea typeface="+mn-ea"/>
                <a:cs typeface="+mn-cs"/>
              </a:rPr>
              <a:t>Usurpation</a:t>
            </a:r>
            <a:r>
              <a:rPr lang="en-US" sz="1100" dirty="0">
                <a:solidFill>
                  <a:prstClr val="black"/>
                </a:solidFill>
                <a:latin typeface="Calibri" panose="020F0502020204030204"/>
                <a:ea typeface="+mn-ea"/>
                <a:cs typeface="+mn-cs"/>
              </a:rPr>
              <a:t>—occurs when computer criminals invade a computer system and replace legitimate programs with their own unauthorized ones that shut down legitimate application and substitute their own processing to spy, steal and manipulate data, or other purposes</a:t>
            </a:r>
          </a:p>
          <a:p>
            <a:pPr marL="171435" lvl="0" indent="-171435" defTabSz="914400">
              <a:buFont typeface="Arial" pitchFamily="34" charset="0"/>
              <a:buChar char="•"/>
              <a:defRPr/>
            </a:pPr>
            <a:r>
              <a:rPr lang="en-US" sz="1100" b="1" dirty="0">
                <a:solidFill>
                  <a:prstClr val="black"/>
                </a:solidFill>
                <a:latin typeface="Calibri" panose="020F0502020204030204"/>
                <a:ea typeface="+mn-ea"/>
                <a:cs typeface="+mn-cs"/>
              </a:rPr>
              <a:t>Denial of service</a:t>
            </a:r>
            <a:r>
              <a:rPr lang="en-US" sz="1100" dirty="0">
                <a:solidFill>
                  <a:prstClr val="black"/>
                </a:solidFill>
                <a:latin typeface="Calibri" panose="020F0502020204030204"/>
                <a:ea typeface="+mn-ea"/>
                <a:cs typeface="+mn-cs"/>
              </a:rPr>
              <a:t>—humans inadvertently shut down a Web server or corporate gateway router by starting a computationally intensive application</a:t>
            </a:r>
          </a:p>
          <a:p>
            <a:pPr marL="171450" lvl="0" indent="-171450" defTabSz="914400">
              <a:buFont typeface="Arial" pitchFamily="34" charset="0"/>
              <a:buChar char="•"/>
              <a:defRPr/>
            </a:pPr>
            <a:r>
              <a:rPr lang="en-US" sz="1100" b="1" dirty="0">
                <a:solidFill>
                  <a:prstClr val="black"/>
                </a:solidFill>
                <a:latin typeface="Calibri" panose="020F0502020204030204"/>
                <a:ea typeface="+mn-ea"/>
                <a:cs typeface="+mn-cs"/>
              </a:rPr>
              <a:t>Denial-of-service attacks</a:t>
            </a:r>
            <a:r>
              <a:rPr lang="en-US" sz="1100" dirty="0">
                <a:solidFill>
                  <a:prstClr val="black"/>
                </a:solidFill>
                <a:latin typeface="Calibri" panose="020F0502020204030204"/>
                <a:ea typeface="+mn-ea"/>
                <a:cs typeface="+mn-cs"/>
              </a:rPr>
              <a:t>—(1)</a:t>
            </a:r>
            <a:r>
              <a:rPr lang="en-US" sz="1100" b="1" dirty="0">
                <a:solidFill>
                  <a:prstClr val="black"/>
                </a:solidFill>
                <a:latin typeface="Calibri" panose="020F0502020204030204"/>
                <a:ea typeface="+mn-ea"/>
                <a:cs typeface="+mn-cs"/>
              </a:rPr>
              <a:t> </a:t>
            </a:r>
            <a:r>
              <a:rPr lang="en-US" sz="1100" dirty="0">
                <a:solidFill>
                  <a:prstClr val="black"/>
                </a:solidFill>
                <a:latin typeface="Calibri" panose="020F0502020204030204"/>
                <a:ea typeface="+mn-ea"/>
                <a:cs typeface="+mn-cs"/>
              </a:rPr>
              <a:t>malicious hacker intentionally floods a Web server with millions of bogus service requests; (2) user </a:t>
            </a:r>
            <a:r>
              <a:rPr lang="en-US" dirty="0">
                <a:solidFill>
                  <a:prstClr val="black"/>
                </a:solidFill>
                <a:latin typeface="Calibri" panose="020F0502020204030204"/>
                <a:ea typeface="+mn-ea"/>
                <a:cs typeface="+mn-cs"/>
              </a:rPr>
              <a:t>unintentionally shuts down Web server or corporate gateway router by starting computationally intensive application</a:t>
            </a:r>
            <a:endParaRPr lang="en-US" sz="1000"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577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spcBef>
                <a:spcPct val="0"/>
              </a:spcBef>
              <a:buFontTx/>
              <a:buNone/>
            </a:pPr>
            <a:r>
              <a:rPr lang="en-US" dirty="0">
                <a:solidFill>
                  <a:prstClr val="black"/>
                </a:solidFill>
                <a:latin typeface="Calibri" panose="020F0502020204030204"/>
                <a:ea typeface="+mn-ea"/>
                <a:cs typeface="+mn-cs"/>
              </a:rPr>
              <a:t>Examples—bulldozer cutting a conduit of fiber-optic cables or floor buffer crashing into a rack of Web servers.</a:t>
            </a:r>
          </a:p>
          <a:p>
            <a:pPr lvl="0" defTabSz="914400"/>
            <a:r>
              <a:rPr lang="en-US" dirty="0">
                <a:solidFill>
                  <a:prstClr val="black"/>
                </a:solidFill>
                <a:latin typeface="Arial" panose="020B0604020202020204" pitchFamily="34" charset="0"/>
                <a:ea typeface="+mn-ea"/>
                <a:cs typeface="+mn-cs"/>
              </a:rPr>
              <a:t>APT37 and Reaper from N Korea.</a:t>
            </a:r>
          </a:p>
          <a:p>
            <a:pPr lvl="0" defTabSz="914400"/>
            <a:endParaRPr lang="en-US" dirty="0">
              <a:solidFill>
                <a:prstClr val="black"/>
              </a:solidFill>
              <a:latin typeface="Arial" panose="020B0604020202020204" pitchFamily="34" charset="0"/>
              <a:ea typeface="+mn-ea"/>
              <a:cs typeface="+mn-cs"/>
            </a:endParaRPr>
          </a:p>
          <a:p>
            <a:r>
              <a:rPr lang="en-US" dirty="0">
                <a:solidFill>
                  <a:prstClr val="black"/>
                </a:solidFill>
                <a:latin typeface="Arial" panose="020B0604020202020204" pitchFamily="34" charset="0"/>
                <a:ea typeface="+mn-ea"/>
                <a:cs typeface="+mn-cs"/>
              </a:rPr>
              <a:t>In 2018, </a:t>
            </a:r>
            <a:r>
              <a:rPr lang="en-US" sz="1200" b="0" i="0" u="none" strike="noStrike" kern="1200" cap="none" baseline="0" dirty="0">
                <a:solidFill>
                  <a:schemeClr val="dk1"/>
                </a:solidFill>
                <a:latin typeface="Arial"/>
                <a:ea typeface="Arial"/>
                <a:cs typeface="Arial"/>
                <a:sym typeface="Arial"/>
              </a:rPr>
              <a:t>APT37 used zero-day vulnerabilities to attack the South Korean military, government, and defense industries. APT37 then expanded operations to include strategic political targets in Japan, Vietnam, and the Middle East.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16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Figure 10-4 </a:t>
            </a:r>
            <a:r>
              <a:rPr lang="en-US" dirty="0">
                <a:solidFill>
                  <a:prstClr val="black"/>
                </a:solidFill>
                <a:latin typeface="Arial" panose="020B0604020202020204" pitchFamily="34" charset="0"/>
                <a:ea typeface="+mn-ea"/>
                <a:cs typeface="+mn-cs"/>
              </a:rPr>
              <a:t>shows the results of a survey performed by Accenture and the Ponemon Institute, a consulting group that specializes in computer crime.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It shows the percentage of companies experiencing the most common types of attacks.</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Malware is the most common type of attack (98%).</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466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4763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67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109728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109728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5" name="Content Placeholder 4"/>
          <p:cNvSpPr>
            <a:spLocks noGrp="1"/>
          </p:cNvSpPr>
          <p:nvPr>
            <p:ph sz="quarter" idx="14"/>
          </p:nvPr>
        </p:nvSpPr>
        <p:spPr>
          <a:xfrm>
            <a:off x="609600" y="3048001"/>
            <a:ext cx="109728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816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200365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932266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 id="2147483679" r:id="rId13"/>
    <p:sldLayoutId id="2147483680" r:id="rId14"/>
    <p:sldLayoutId id="214748369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anktech.com/anatomy-of-an-advanced-persistent-threat-attack/a/d-id/131652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www.tech-faq.com/sql-injection-attack-vulnerability.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P_address_spoof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Wardriving" TargetMode="External"/><Relationship Id="rId4" Type="http://schemas.openxmlformats.org/officeDocument/2006/relationships/hyperlink" Target="https://en.wikipedia.org/wiki/Email_spoof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553200" y="2209801"/>
            <a:ext cx="3657600" cy="815283"/>
          </a:xfrm>
        </p:spPr>
        <p:txBody>
          <a:bodyPr/>
          <a:lstStyle/>
          <a:p>
            <a:pPr lvl="0" algn="ctr"/>
            <a:r>
              <a:rPr lang="en-US" b="1" dirty="0">
                <a:latin typeface="+mn-lt"/>
              </a:rPr>
              <a:t>Chapter 10</a:t>
            </a:r>
          </a:p>
        </p:txBody>
      </p:sp>
      <p:sp>
        <p:nvSpPr>
          <p:cNvPr id="5" name="Text Placeholder 4"/>
          <p:cNvSpPr>
            <a:spLocks noGrp="1"/>
          </p:cNvSpPr>
          <p:nvPr>
            <p:ph type="body" idx="3"/>
          </p:nvPr>
        </p:nvSpPr>
        <p:spPr>
          <a:xfrm>
            <a:off x="6553200" y="3114462"/>
            <a:ext cx="3657600" cy="1553072"/>
          </a:xfrm>
        </p:spPr>
        <p:txBody>
          <a:bodyPr/>
          <a:lstStyle/>
          <a:p>
            <a:pPr algn="ctr"/>
            <a:r>
              <a:rPr lang="en-US" dirty="0">
                <a:latin typeface="+mn-lt"/>
              </a:rPr>
              <a:t>Information Systems Security</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6746240" y="4958081"/>
            <a:ext cx="336296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Faulty Service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10-1 What is the goal of information systems security?</a:t>
            </a:r>
          </a:p>
          <a:p>
            <a:pPr marL="255651" indent="-255651" defTabSz="685800">
              <a:spcAft>
                <a:spcPct val="0"/>
              </a:spcAft>
            </a:pPr>
            <a:r>
              <a:rPr lang="en-US" sz="2200" kern="1200" dirty="0">
                <a:solidFill>
                  <a:srgbClr val="000000"/>
                </a:solidFill>
                <a:latin typeface="+mn-lt"/>
                <a:ea typeface="+mn-ea"/>
                <a:cs typeface="+mn-cs"/>
              </a:rPr>
              <a:t>Incorrect data modification</a:t>
            </a:r>
            <a:endParaRPr lang="en-US" sz="2200" kern="1200" dirty="0">
              <a:solidFill>
                <a:prstClr val="black"/>
              </a:solidFill>
              <a:latin typeface="+mn-lt"/>
              <a:ea typeface="+mn-ea"/>
              <a:cs typeface="+mn-cs"/>
            </a:endParaRPr>
          </a:p>
          <a:p>
            <a:pPr marL="255651" indent="-255651" defTabSz="685800">
              <a:spcAft>
                <a:spcPct val="0"/>
              </a:spcAft>
            </a:pPr>
            <a:r>
              <a:rPr lang="en-US" sz="2200" kern="1200" dirty="0">
                <a:solidFill>
                  <a:srgbClr val="000000"/>
                </a:solidFill>
                <a:latin typeface="+mn-lt"/>
                <a:ea typeface="+mn-ea"/>
                <a:cs typeface="+mn-cs"/>
              </a:rPr>
              <a:t>Systems working incorrectly</a:t>
            </a:r>
          </a:p>
          <a:p>
            <a:pPr marL="255651" indent="-255651" defTabSz="685800">
              <a:spcAft>
                <a:spcPct val="0"/>
              </a:spcAft>
            </a:pPr>
            <a:r>
              <a:rPr lang="en-US" sz="2200" kern="1200" dirty="0">
                <a:solidFill>
                  <a:srgbClr val="000000"/>
                </a:solidFill>
                <a:latin typeface="+mn-lt"/>
                <a:ea typeface="+mn-ea"/>
                <a:cs typeface="+mn-cs"/>
              </a:rPr>
              <a:t>Procedural mistakes</a:t>
            </a:r>
          </a:p>
          <a:p>
            <a:pPr marL="255651" indent="-255651" defTabSz="685800">
              <a:spcAft>
                <a:spcPct val="0"/>
              </a:spcAft>
            </a:pPr>
            <a:r>
              <a:rPr lang="en-US" sz="2200" kern="1200" dirty="0">
                <a:solidFill>
                  <a:srgbClr val="000000"/>
                </a:solidFill>
                <a:latin typeface="+mn-lt"/>
                <a:ea typeface="+mn-ea"/>
                <a:cs typeface="+mn-cs"/>
              </a:rPr>
              <a:t>Programming errors</a:t>
            </a:r>
          </a:p>
          <a:p>
            <a:pPr marL="255651" indent="-255651" defTabSz="685800">
              <a:spcAft>
                <a:spcPct val="0"/>
              </a:spcAft>
            </a:pPr>
            <a:r>
              <a:rPr lang="en-US" sz="2200" kern="1200" dirty="0">
                <a:solidFill>
                  <a:srgbClr val="000000"/>
                </a:solidFill>
                <a:latin typeface="+mn-lt"/>
                <a:ea typeface="+mn-ea"/>
                <a:cs typeface="+mn-cs"/>
              </a:rPr>
              <a:t>I</a:t>
            </a:r>
            <a:r>
              <a:rPr lang="en-US" sz="100" kern="1200" dirty="0">
                <a:solidFill>
                  <a:srgbClr val="000000"/>
                </a:solidFill>
                <a:latin typeface="+mn-lt"/>
                <a:ea typeface="+mn-ea"/>
                <a:cs typeface="+mn-cs"/>
              </a:rPr>
              <a:t> </a:t>
            </a:r>
            <a:r>
              <a:rPr lang="en-US" sz="2200" kern="1200" dirty="0">
                <a:solidFill>
                  <a:srgbClr val="000000"/>
                </a:solidFill>
                <a:latin typeface="+mn-lt"/>
                <a:ea typeface="+mn-ea"/>
                <a:cs typeface="+mn-cs"/>
              </a:rPr>
              <a:t>T installation errors</a:t>
            </a:r>
          </a:p>
          <a:p>
            <a:pPr marL="255651" indent="-255651" defTabSz="685800">
              <a:spcAft>
                <a:spcPct val="0"/>
              </a:spcAft>
            </a:pPr>
            <a:r>
              <a:rPr lang="en-US" sz="2200" kern="1200" dirty="0">
                <a:solidFill>
                  <a:srgbClr val="000000"/>
                </a:solidFill>
                <a:latin typeface="+mn-lt"/>
                <a:ea typeface="+mn-ea"/>
                <a:cs typeface="+mn-cs"/>
              </a:rPr>
              <a:t>Usurpation</a:t>
            </a:r>
          </a:p>
          <a:p>
            <a:pPr marL="255651" indent="-255651" defTabSz="685800">
              <a:spcAft>
                <a:spcPct val="0"/>
              </a:spcAft>
            </a:pPr>
            <a:r>
              <a:rPr lang="en-US" sz="2200" kern="1200" dirty="0">
                <a:solidFill>
                  <a:srgbClr val="000000"/>
                </a:solidFill>
                <a:latin typeface="+mn-lt"/>
                <a:ea typeface="+mn-ea"/>
                <a:cs typeface="+mn-cs"/>
              </a:rPr>
              <a:t>Denial of service (unintentional)</a:t>
            </a:r>
          </a:p>
          <a:p>
            <a:pPr marL="255651" indent="-255651" defTabSz="685800">
              <a:spcAft>
                <a:spcPct val="0"/>
              </a:spcAft>
            </a:pPr>
            <a:r>
              <a:rPr lang="en-US" sz="2200" kern="1200" dirty="0">
                <a:solidFill>
                  <a:srgbClr val="000000"/>
                </a:solidFill>
                <a:latin typeface="+mn-lt"/>
                <a:ea typeface="+mn-ea"/>
                <a:cs typeface="+mn-cs"/>
              </a:rPr>
              <a:t>Denial-of-service attacks (intentional)</a:t>
            </a:r>
          </a:p>
        </p:txBody>
      </p:sp>
    </p:spTree>
    <p:extLst>
      <p:ext uri="{BB962C8B-B14F-4D97-AF65-F5344CB8AC3E}">
        <p14:creationId xmlns:p14="http://schemas.microsoft.com/office/powerpoint/2010/main" val="22302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Loss of Infrastructure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10-1 What is the goal of information systems security?</a:t>
            </a:r>
          </a:p>
          <a:p>
            <a:pPr marL="255651" indent="-255651" defTabSz="685800">
              <a:spcAft>
                <a:spcPct val="0"/>
              </a:spcAft>
              <a:buSzPts val="2400"/>
            </a:pPr>
            <a:r>
              <a:rPr lang="en-US" sz="2400" kern="1200" dirty="0">
                <a:solidFill>
                  <a:srgbClr val="000000"/>
                </a:solidFill>
                <a:latin typeface="+mn-lt"/>
                <a:ea typeface="+mn-ea"/>
                <a:cs typeface="+mn-cs"/>
              </a:rPr>
              <a:t>Human accidents</a:t>
            </a:r>
          </a:p>
          <a:p>
            <a:pPr marL="255651" indent="-255651" defTabSz="685800">
              <a:spcAft>
                <a:spcPct val="0"/>
              </a:spcAft>
              <a:buSzPts val="2400"/>
            </a:pPr>
            <a:r>
              <a:rPr lang="en-US" sz="2400" kern="1200" dirty="0">
                <a:solidFill>
                  <a:srgbClr val="000000"/>
                </a:solidFill>
                <a:latin typeface="+mn-lt"/>
                <a:ea typeface="+mn-ea"/>
                <a:cs typeface="+mn-cs"/>
              </a:rPr>
              <a:t>Theft and terrorist events</a:t>
            </a:r>
          </a:p>
          <a:p>
            <a:pPr marL="255651" indent="-255651" defTabSz="685800">
              <a:spcAft>
                <a:spcPct val="0"/>
              </a:spcAft>
              <a:buSzPts val="2400"/>
            </a:pPr>
            <a:r>
              <a:rPr lang="en-US" sz="2400" kern="1200" dirty="0">
                <a:solidFill>
                  <a:srgbClr val="000000"/>
                </a:solidFill>
                <a:latin typeface="+mn-lt"/>
                <a:ea typeface="+mn-ea"/>
                <a:cs typeface="+mn-cs"/>
              </a:rPr>
              <a:t>Disgruntled or terminated employee</a:t>
            </a:r>
          </a:p>
          <a:p>
            <a:pPr marL="255651" indent="-255651" defTabSz="685800">
              <a:spcAft>
                <a:spcPct val="0"/>
              </a:spcAft>
              <a:buSzPts val="2400"/>
            </a:pPr>
            <a:r>
              <a:rPr lang="en-US" sz="2400" kern="1200" dirty="0">
                <a:solidFill>
                  <a:srgbClr val="000000"/>
                </a:solidFill>
                <a:latin typeface="+mn-lt"/>
                <a:ea typeface="+mn-ea"/>
                <a:cs typeface="+mn-cs"/>
              </a:rPr>
              <a:t>Natural disasters</a:t>
            </a:r>
          </a:p>
          <a:p>
            <a:pPr marL="255651" indent="-255651" defTabSz="685800">
              <a:spcAft>
                <a:spcPct val="0"/>
              </a:spcAft>
              <a:buSzPts val="2400"/>
            </a:pPr>
            <a:r>
              <a:rPr lang="en-US" sz="2400" kern="1200" dirty="0">
                <a:solidFill>
                  <a:srgbClr val="000000"/>
                </a:solidFill>
                <a:latin typeface="+mn-lt"/>
                <a:ea typeface="+mn-ea"/>
                <a:cs typeface="+mn-cs"/>
                <a:hlinkClick r:id="rId3" tooltip="http://www.banktech.com/anatomy-of-an-advanced-persistent-threat-attack/a/d-id/1316528"/>
              </a:rPr>
              <a:t>Advanced Persistent Threat</a:t>
            </a:r>
            <a:endParaRPr lang="en-US" sz="2400" kern="1200" dirty="0">
              <a:solidFill>
                <a:srgbClr val="000000"/>
              </a:solidFill>
              <a:latin typeface="+mn-lt"/>
              <a:ea typeface="+mn-ea"/>
              <a:cs typeface="+mn-cs"/>
            </a:endParaRPr>
          </a:p>
          <a:p>
            <a:pPr marL="741553" lvl="1" indent="-284353" defTabSz="685800">
              <a:spcAft>
                <a:spcPct val="0"/>
              </a:spcAft>
              <a:buSzPts val="2400"/>
            </a:pP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T</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37 and Reaper (North Korea)</a:t>
            </a:r>
          </a:p>
          <a:p>
            <a:pPr marL="741553" lvl="1" indent="-284353" defTabSz="685800">
              <a:spcAft>
                <a:spcPct val="0"/>
              </a:spcAft>
              <a:buSzPts val="2400"/>
            </a:pPr>
            <a:r>
              <a:rPr lang="en-US" sz="2400" kern="1200" dirty="0">
                <a:solidFill>
                  <a:srgbClr val="000000"/>
                </a:solidFill>
                <a:latin typeface="+mn-lt"/>
                <a:ea typeface="+mn-ea"/>
                <a:cs typeface="+mn-cs"/>
              </a:rPr>
              <a:t>Attacked strategic political targets in South Korea, Japan, Vietnam, and the Middle East</a:t>
            </a:r>
          </a:p>
        </p:txBody>
      </p:sp>
    </p:spTree>
    <p:extLst>
      <p:ext uri="{BB962C8B-B14F-4D97-AF65-F5344CB8AC3E}">
        <p14:creationId xmlns:p14="http://schemas.microsoft.com/office/powerpoint/2010/main" val="121321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Goal of Information Systems Security</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10-1 What is the goal of information systems security?</a:t>
            </a:r>
          </a:p>
          <a:p>
            <a:pPr marL="255651" indent="-255651" defTabSz="685800">
              <a:spcAft>
                <a:spcPct val="0"/>
              </a:spcAft>
              <a:buSzPts val="2400"/>
            </a:pPr>
            <a:r>
              <a:rPr lang="en-US" sz="2400" kern="1200" dirty="0">
                <a:solidFill>
                  <a:srgbClr val="000000"/>
                </a:solidFill>
                <a:latin typeface="+mn-lt"/>
                <a:ea typeface="+mn-ea"/>
                <a:cs typeface="+mn-cs"/>
              </a:rPr>
              <a:t>Find appropriate trade-off between risk of loss and cost of implementing safeguards.</a:t>
            </a:r>
          </a:p>
          <a:p>
            <a:pPr marL="255651" indent="-255651" defTabSz="685800">
              <a:spcAft>
                <a:spcPct val="0"/>
              </a:spcAft>
              <a:buSzPts val="2400"/>
            </a:pPr>
            <a:r>
              <a:rPr lang="en-US" sz="2400" kern="1200" dirty="0">
                <a:solidFill>
                  <a:srgbClr val="000000"/>
                </a:solidFill>
                <a:latin typeface="+mn-lt"/>
                <a:ea typeface="+mn-ea"/>
                <a:cs typeface="+mn-cs"/>
              </a:rPr>
              <a:t>Protective actions.</a:t>
            </a:r>
          </a:p>
          <a:p>
            <a:pPr marL="741553" lvl="1" indent="-284353" defTabSz="685800">
              <a:spcAft>
                <a:spcPct val="0"/>
              </a:spcAft>
              <a:buSzPts val="2400"/>
            </a:pPr>
            <a:r>
              <a:rPr lang="en-US" sz="2400" kern="1200" dirty="0">
                <a:solidFill>
                  <a:srgbClr val="000000"/>
                </a:solidFill>
                <a:latin typeface="+mn-lt"/>
                <a:ea typeface="+mn-ea"/>
                <a:cs typeface="+mn-cs"/>
              </a:rPr>
              <a:t>Use antivirus software.</a:t>
            </a:r>
          </a:p>
          <a:p>
            <a:pPr marL="741553" lvl="1" indent="-284353" defTabSz="685800">
              <a:spcAft>
                <a:spcPct val="0"/>
              </a:spcAft>
              <a:buSzPts val="2400"/>
            </a:pPr>
            <a:r>
              <a:rPr lang="en-US" sz="2400" kern="1200" dirty="0">
                <a:solidFill>
                  <a:srgbClr val="000000"/>
                </a:solidFill>
                <a:latin typeface="+mn-lt"/>
                <a:ea typeface="+mn-ea"/>
                <a:cs typeface="+mn-cs"/>
              </a:rPr>
              <a:t>Delete browser cookies?</a:t>
            </a:r>
          </a:p>
          <a:p>
            <a:pPr marL="741553" lvl="1" indent="-284353" defTabSz="685800">
              <a:spcAft>
                <a:spcPct val="0"/>
              </a:spcAft>
              <a:buSzPts val="2400"/>
            </a:pPr>
            <a:r>
              <a:rPr lang="en-US" sz="2400" kern="1200" dirty="0">
                <a:solidFill>
                  <a:srgbClr val="000000"/>
                </a:solidFill>
                <a:latin typeface="+mn-lt"/>
                <a:ea typeface="+mn-ea"/>
                <a:cs typeface="+mn-cs"/>
              </a:rPr>
              <a:t>Make appropriate trade-offs to protect yourself and your business.</a:t>
            </a:r>
          </a:p>
        </p:txBody>
      </p:sp>
    </p:spTree>
    <p:extLst>
      <p:ext uri="{BB962C8B-B14F-4D97-AF65-F5344CB8AC3E}">
        <p14:creationId xmlns:p14="http://schemas.microsoft.com/office/powerpoint/2010/main" val="816837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Average Computer Crime Cost and Percent of Attacks by Type</a:t>
            </a:r>
            <a:endParaRPr lang="en-US" b="0" kern="1200" dirty="0">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1981200" y="1600200"/>
            <a:ext cx="8229600" cy="1104479"/>
          </a:xfrm>
        </p:spPr>
        <p:txBody>
          <a:bodyPr/>
          <a:lstStyle/>
          <a:p>
            <a:pPr marL="0" indent="0">
              <a:buNone/>
            </a:pPr>
            <a:r>
              <a:rPr lang="en-US" sz="1400" dirty="0">
                <a:latin typeface="+mn-lt"/>
              </a:rPr>
              <a:t>10-2 How big is the computer security problem?</a:t>
            </a:r>
          </a:p>
          <a:p>
            <a:pPr marL="0" indent="0">
              <a:buNone/>
            </a:pPr>
            <a:r>
              <a:rPr lang="en-US" sz="2000" b="1" dirty="0">
                <a:latin typeface="+mn-lt"/>
              </a:rPr>
              <a:t>Figure 10-4</a:t>
            </a:r>
            <a:r>
              <a:rPr lang="en-US" sz="2000" dirty="0">
                <a:latin typeface="+mn-lt"/>
              </a:rPr>
              <a:t> Percent of Companies Experiencing Attacks by Attack Type</a:t>
            </a:r>
          </a:p>
        </p:txBody>
      </p:sp>
      <p:pic>
        <p:nvPicPr>
          <p:cNvPr id="4" name="Picture 3" descr="Chart of the percent of companies experiencing attacks by attack type">
            <a:extLst>
              <a:ext uri="{FF2B5EF4-FFF2-40B4-BE49-F238E27FC236}">
                <a16:creationId xmlns:a16="http://schemas.microsoft.com/office/drawing/2014/main" id="{F06B760D-1E4A-4F6A-A03E-5B830EDC03AD}"/>
              </a:ext>
            </a:extLst>
          </p:cNvPr>
          <p:cNvPicPr>
            <a:picLocks noChangeAspect="1"/>
          </p:cNvPicPr>
          <p:nvPr/>
        </p:nvPicPr>
        <p:blipFill>
          <a:blip r:embed="rId3"/>
          <a:stretch>
            <a:fillRect/>
          </a:stretch>
        </p:blipFill>
        <p:spPr>
          <a:xfrm>
            <a:off x="2047256" y="2825974"/>
            <a:ext cx="8163545" cy="3129359"/>
          </a:xfrm>
          <a:prstGeom prst="rect">
            <a:avLst/>
          </a:prstGeom>
        </p:spPr>
      </p:pic>
    </p:spTree>
    <p:extLst>
      <p:ext uri="{BB962C8B-B14F-4D97-AF65-F5344CB8AC3E}">
        <p14:creationId xmlns:p14="http://schemas.microsoft.com/office/powerpoint/2010/main" val="328307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Severity of Computer Crime</a:t>
            </a:r>
          </a:p>
        </p:txBody>
      </p:sp>
      <p:sp>
        <p:nvSpPr>
          <p:cNvPr id="4" name="Content Placeholder 3"/>
          <p:cNvSpPr>
            <a:spLocks noGrp="1"/>
          </p:cNvSpPr>
          <p:nvPr>
            <p:ph type="body" idx="1"/>
          </p:nvPr>
        </p:nvSpPr>
        <p:spPr>
          <a:xfrm>
            <a:off x="1981200" y="1600200"/>
            <a:ext cx="8229600" cy="868680"/>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10-2 How big is the computer security problem?</a:t>
            </a:r>
          </a:p>
          <a:p>
            <a:pPr marL="0" indent="0" defTabSz="685800">
              <a:buSzPts val="2400"/>
              <a:buNone/>
            </a:pPr>
            <a:r>
              <a:rPr lang="en-US" sz="2000" b="1" kern="1200" dirty="0">
                <a:solidFill>
                  <a:srgbClr val="000000"/>
                </a:solidFill>
                <a:latin typeface="Arial (Body)"/>
                <a:ea typeface="+mn-ea"/>
                <a:cs typeface="+mn-cs"/>
              </a:rPr>
              <a:t>Figure 10-5</a:t>
            </a:r>
            <a:r>
              <a:rPr lang="en-US" sz="2000" kern="1200" dirty="0">
                <a:solidFill>
                  <a:srgbClr val="000000"/>
                </a:solidFill>
                <a:latin typeface="Arial (Body)"/>
                <a:ea typeface="+mn-ea"/>
                <a:cs typeface="+mn-cs"/>
              </a:rPr>
              <a:t> Average Annual Computer Crime Costs by Attack Type</a:t>
            </a:r>
          </a:p>
        </p:txBody>
      </p:sp>
      <p:pic>
        <p:nvPicPr>
          <p:cNvPr id="6" name="Picture 5" descr="Chart of the Average Annual Computer Crime Costs by Attack Type">
            <a:extLst>
              <a:ext uri="{FF2B5EF4-FFF2-40B4-BE49-F238E27FC236}">
                <a16:creationId xmlns:a16="http://schemas.microsoft.com/office/drawing/2014/main" id="{D11389A7-DEBD-498F-ACEE-52E09340157C}"/>
              </a:ext>
            </a:extLst>
          </p:cNvPr>
          <p:cNvPicPr>
            <a:picLocks noChangeAspect="1"/>
          </p:cNvPicPr>
          <p:nvPr/>
        </p:nvPicPr>
        <p:blipFill>
          <a:blip r:embed="rId3"/>
          <a:srcRect/>
          <a:stretch/>
        </p:blipFill>
        <p:spPr>
          <a:xfrm>
            <a:off x="2153921" y="2740195"/>
            <a:ext cx="7884602" cy="3084270"/>
          </a:xfrm>
          <a:prstGeom prst="rect">
            <a:avLst/>
          </a:prstGeom>
        </p:spPr>
      </p:pic>
    </p:spTree>
    <p:extLst>
      <p:ext uri="{BB962C8B-B14F-4D97-AF65-F5344CB8AC3E}">
        <p14:creationId xmlns:p14="http://schemas.microsoft.com/office/powerpoint/2010/main" val="175183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Accenture Study Findings (2019)</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10-2 How big is the computer security problem?</a:t>
            </a:r>
          </a:p>
          <a:p>
            <a:pPr marL="255651" indent="-255651" defTabSz="685800">
              <a:spcAft>
                <a:spcPct val="0"/>
              </a:spcAft>
              <a:buSzPts val="2400"/>
            </a:pPr>
            <a:r>
              <a:rPr lang="en-US" sz="2400" kern="1200" dirty="0">
                <a:solidFill>
                  <a:srgbClr val="000000"/>
                </a:solidFill>
                <a:latin typeface="+mn-lt"/>
                <a:ea typeface="+mn-ea"/>
                <a:cs typeface="+mn-cs"/>
              </a:rPr>
              <a:t>Ransomware and malicious insider attacks are increasingly serious security threats.</a:t>
            </a:r>
          </a:p>
          <a:p>
            <a:pPr marL="255651" indent="-255651" defTabSz="685800">
              <a:spcAft>
                <a:spcPct val="0"/>
              </a:spcAft>
              <a:buSzPts val="2400"/>
            </a:pPr>
            <a:r>
              <a:rPr lang="en-US" sz="2400" kern="1200" dirty="0">
                <a:solidFill>
                  <a:srgbClr val="000000"/>
                </a:solidFill>
                <a:latin typeface="+mn-lt"/>
                <a:ea typeface="+mn-ea"/>
                <a:cs typeface="+mn-cs"/>
              </a:rPr>
              <a:t>Information loss and business disruption are principal costs of computer crime.</a:t>
            </a:r>
          </a:p>
          <a:p>
            <a:pPr marL="255651" indent="-255651" defTabSz="685800">
              <a:spcAft>
                <a:spcPct val="0"/>
              </a:spcAft>
              <a:buSzPts val="2400"/>
            </a:pPr>
            <a:r>
              <a:rPr lang="en-US" sz="2400" kern="1200" dirty="0">
                <a:solidFill>
                  <a:srgbClr val="000000"/>
                </a:solidFill>
                <a:latin typeface="+mn-lt"/>
                <a:ea typeface="+mn-ea"/>
                <a:cs typeface="+mn-cs"/>
              </a:rPr>
              <a:t>Discovery and containment account for over half of the internal costs related to cyber intrusions.</a:t>
            </a:r>
          </a:p>
          <a:p>
            <a:pPr marL="255651" indent="-255651" defTabSz="685800">
              <a:spcAft>
                <a:spcPct val="0"/>
              </a:spcAft>
              <a:buSzPts val="2400"/>
            </a:pPr>
            <a:r>
              <a:rPr lang="en-US" sz="2400" kern="1200" dirty="0">
                <a:solidFill>
                  <a:srgbClr val="000000"/>
                </a:solidFill>
                <a:latin typeface="+mn-lt"/>
                <a:ea typeface="+mn-ea"/>
                <a:cs typeface="+mn-cs"/>
              </a:rPr>
              <a:t>Security safeguards work.</a:t>
            </a:r>
          </a:p>
        </p:txBody>
      </p:sp>
    </p:spTree>
    <p:extLst>
      <p:ext uri="{BB962C8B-B14F-4D97-AF65-F5344CB8AC3E}">
        <p14:creationId xmlns:p14="http://schemas.microsoft.com/office/powerpoint/2010/main" val="421158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Personal Security Safeguards</a:t>
            </a:r>
          </a:p>
        </p:txBody>
      </p:sp>
      <p:sp>
        <p:nvSpPr>
          <p:cNvPr id="4" name="Content Placeholder 3"/>
          <p:cNvSpPr>
            <a:spLocks noGrp="1"/>
          </p:cNvSpPr>
          <p:nvPr>
            <p:ph type="body" idx="1"/>
          </p:nvPr>
        </p:nvSpPr>
        <p:spPr>
          <a:xfrm>
            <a:off x="1981200" y="1407759"/>
            <a:ext cx="8229600" cy="865414"/>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10-3 How should you respond to security threats?</a:t>
            </a:r>
          </a:p>
          <a:p>
            <a:pPr marL="0" indent="0" defTabSz="685800">
              <a:buSzPts val="2400"/>
              <a:buNone/>
            </a:pPr>
            <a:r>
              <a:rPr lang="en-US" sz="1800" b="1" kern="1200" dirty="0">
                <a:solidFill>
                  <a:srgbClr val="000000"/>
                </a:solidFill>
                <a:latin typeface="+mn-lt"/>
                <a:ea typeface="+mn-ea"/>
                <a:cs typeface="+mn-cs"/>
              </a:rPr>
              <a:t>Figure 10-6</a:t>
            </a:r>
            <a:r>
              <a:rPr lang="en-US" sz="1800" kern="1200" dirty="0">
                <a:solidFill>
                  <a:srgbClr val="000000"/>
                </a:solidFill>
                <a:latin typeface="+mn-lt"/>
                <a:ea typeface="+mn-ea"/>
                <a:cs typeface="+mn-cs"/>
              </a:rPr>
              <a:t> Personal Security Safeguards</a:t>
            </a:r>
          </a:p>
        </p:txBody>
      </p:sp>
      <p:pic>
        <p:nvPicPr>
          <p:cNvPr id="5" name="Picture 4" descr="Table listing important personal security safeguards">
            <a:extLst>
              <a:ext uri="{FF2B5EF4-FFF2-40B4-BE49-F238E27FC236}">
                <a16:creationId xmlns:a16="http://schemas.microsoft.com/office/drawing/2014/main" id="{118EF33B-BE6E-459B-AA07-1639D86AF2B1}"/>
              </a:ext>
            </a:extLst>
          </p:cNvPr>
          <p:cNvPicPr>
            <a:picLocks noChangeAspect="1"/>
          </p:cNvPicPr>
          <p:nvPr/>
        </p:nvPicPr>
        <p:blipFill>
          <a:blip r:embed="rId3"/>
          <a:stretch>
            <a:fillRect/>
          </a:stretch>
        </p:blipFill>
        <p:spPr>
          <a:xfrm>
            <a:off x="2887436" y="2273174"/>
            <a:ext cx="6262006" cy="4248341"/>
          </a:xfrm>
          <a:prstGeom prst="rect">
            <a:avLst/>
          </a:prstGeom>
        </p:spPr>
      </p:pic>
    </p:spTree>
    <p:extLst>
      <p:ext uri="{BB962C8B-B14F-4D97-AF65-F5344CB8AC3E}">
        <p14:creationId xmlns:p14="http://schemas.microsoft.com/office/powerpoint/2010/main" val="1584555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Policies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10-4 How should organizations respond to security threats?</a:t>
            </a:r>
          </a:p>
          <a:p>
            <a:pPr marL="255651" indent="-255651" defTabSz="685800">
              <a:spcAft>
                <a:spcPct val="0"/>
              </a:spcAft>
              <a:buSzPts val="2400"/>
            </a:pPr>
            <a:r>
              <a:rPr lang="en-US" sz="2400" kern="1200" dirty="0">
                <a:solidFill>
                  <a:srgbClr val="000000"/>
                </a:solidFill>
                <a:latin typeface="Arial (Body)"/>
                <a:ea typeface="+mn-ea"/>
                <a:cs typeface="+mn-cs"/>
              </a:rPr>
              <a:t>Senior management creates company-wide policies:</a:t>
            </a:r>
          </a:p>
          <a:p>
            <a:pPr marL="741553" lvl="1" indent="-284353" defTabSz="685800">
              <a:spcAft>
                <a:spcPct val="0"/>
              </a:spcAft>
              <a:buSzPts val="2400"/>
            </a:pPr>
            <a:r>
              <a:rPr lang="en-US" sz="2400" kern="1200" dirty="0">
                <a:solidFill>
                  <a:srgbClr val="000000"/>
                </a:solidFill>
                <a:latin typeface="Arial (Body)"/>
                <a:ea typeface="+mn-ea"/>
                <a:cs typeface="+mn-cs"/>
              </a:rPr>
              <a:t>What sensitive data will be stored?</a:t>
            </a:r>
          </a:p>
          <a:p>
            <a:pPr marL="741553" lvl="1" indent="-284353" defTabSz="685800">
              <a:spcAft>
                <a:spcPct val="0"/>
              </a:spcAft>
              <a:buSzPts val="2400"/>
            </a:pPr>
            <a:r>
              <a:rPr lang="en-US" sz="2400" kern="1200" dirty="0">
                <a:solidFill>
                  <a:srgbClr val="000000"/>
                </a:solidFill>
                <a:latin typeface="Arial (Body)"/>
                <a:ea typeface="+mn-ea"/>
                <a:cs typeface="+mn-cs"/>
              </a:rPr>
              <a:t>How will data be processed?</a:t>
            </a:r>
          </a:p>
          <a:p>
            <a:pPr marL="741553" lvl="1" indent="-284353" defTabSz="685800">
              <a:spcAft>
                <a:spcPct val="0"/>
              </a:spcAft>
              <a:buSzPts val="2400"/>
            </a:pPr>
            <a:r>
              <a:rPr lang="en-US" sz="2400" kern="1200" dirty="0">
                <a:solidFill>
                  <a:srgbClr val="000000"/>
                </a:solidFill>
                <a:latin typeface="Arial (Body)"/>
                <a:ea typeface="+mn-ea"/>
                <a:cs typeface="+mn-cs"/>
              </a:rPr>
              <a:t>Will data be shared with other organizations?</a:t>
            </a:r>
          </a:p>
          <a:p>
            <a:pPr marL="741553" lvl="1" indent="-284353" defTabSz="685800">
              <a:spcAft>
                <a:spcPct val="0"/>
              </a:spcAft>
              <a:buSzPts val="2400"/>
            </a:pPr>
            <a:r>
              <a:rPr lang="en-US" sz="2400" kern="1200" dirty="0">
                <a:solidFill>
                  <a:srgbClr val="000000"/>
                </a:solidFill>
                <a:latin typeface="Arial (Body)"/>
                <a:ea typeface="+mn-ea"/>
                <a:cs typeface="+mn-cs"/>
              </a:rPr>
              <a:t>How can employees and others obtain copies of data stored about them?</a:t>
            </a:r>
          </a:p>
          <a:p>
            <a:pPr marL="741553" lvl="1" indent="-284353" defTabSz="685800">
              <a:spcAft>
                <a:spcPct val="0"/>
              </a:spcAft>
              <a:buSzPts val="2400"/>
            </a:pPr>
            <a:r>
              <a:rPr lang="en-US" sz="2400" kern="1200" dirty="0">
                <a:solidFill>
                  <a:srgbClr val="000000"/>
                </a:solidFill>
                <a:latin typeface="Arial (Body)"/>
                <a:ea typeface="+mn-ea"/>
                <a:cs typeface="+mn-cs"/>
              </a:rPr>
              <a:t>How can employees and others request changes to inaccurate data?</a:t>
            </a:r>
          </a:p>
          <a:p>
            <a:pPr marL="255651" indent="-255651" defTabSz="685800">
              <a:spcAft>
                <a:spcPct val="0"/>
              </a:spcAft>
              <a:buSzPts val="2400"/>
            </a:pPr>
            <a:r>
              <a:rPr lang="en-US" sz="2400" kern="1200" dirty="0">
                <a:solidFill>
                  <a:srgbClr val="000000"/>
                </a:solidFill>
                <a:latin typeface="Arial (Body)"/>
                <a:ea typeface="+mn-ea"/>
                <a:cs typeface="+mn-cs"/>
              </a:rPr>
              <a:t>Senior management manages risks.</a:t>
            </a:r>
          </a:p>
        </p:txBody>
      </p:sp>
    </p:spTree>
    <p:extLst>
      <p:ext uri="{BB962C8B-B14F-4D97-AF65-F5344CB8AC3E}">
        <p14:creationId xmlns:p14="http://schemas.microsoft.com/office/powerpoint/2010/main" val="3839759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Safeguards and the Five Components</a:t>
            </a:r>
          </a:p>
        </p:txBody>
      </p:sp>
      <p:sp>
        <p:nvSpPr>
          <p:cNvPr id="4" name="Content Placeholder 3"/>
          <p:cNvSpPr>
            <a:spLocks noGrp="1"/>
          </p:cNvSpPr>
          <p:nvPr>
            <p:ph type="body" idx="1"/>
          </p:nvPr>
        </p:nvSpPr>
        <p:spPr>
          <a:xfrm>
            <a:off x="1981200" y="1600201"/>
            <a:ext cx="8229600" cy="1173479"/>
          </a:xfrm>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10-4 How should organizations respond to security threats?</a:t>
            </a:r>
          </a:p>
          <a:p>
            <a:pPr marL="0" indent="0" defTabSz="685800">
              <a:buSzPts val="2400"/>
              <a:buNone/>
            </a:pPr>
            <a:r>
              <a:rPr lang="en-US" sz="2000" b="1" kern="1200" dirty="0">
                <a:solidFill>
                  <a:srgbClr val="000000"/>
                </a:solidFill>
                <a:latin typeface="Arial (Body)"/>
                <a:ea typeface="+mn-ea"/>
                <a:cs typeface="+mn-cs"/>
              </a:rPr>
              <a:t>Figure 10-7</a:t>
            </a:r>
            <a:r>
              <a:rPr lang="en-US" sz="2000" kern="1200" dirty="0">
                <a:solidFill>
                  <a:srgbClr val="000000"/>
                </a:solidFill>
                <a:latin typeface="Arial (Body)"/>
                <a:ea typeface="+mn-ea"/>
                <a:cs typeface="+mn-cs"/>
              </a:rPr>
              <a:t> Security Safeguards as They Relate to the Five Components</a:t>
            </a:r>
          </a:p>
        </p:txBody>
      </p:sp>
      <p:pic>
        <p:nvPicPr>
          <p:cNvPr id="6" name="Picture 5" descr="Figure summarizing security safeguards organization by the five component model">
            <a:extLst>
              <a:ext uri="{FF2B5EF4-FFF2-40B4-BE49-F238E27FC236}">
                <a16:creationId xmlns:a16="http://schemas.microsoft.com/office/drawing/2014/main" id="{114CDF36-AC6C-41F3-8381-65202EC7E518}"/>
              </a:ext>
            </a:extLst>
          </p:cNvPr>
          <p:cNvPicPr>
            <a:picLocks noChangeAspect="1"/>
          </p:cNvPicPr>
          <p:nvPr/>
        </p:nvPicPr>
        <p:blipFill>
          <a:blip r:embed="rId3"/>
          <a:srcRect/>
          <a:stretch/>
        </p:blipFill>
        <p:spPr>
          <a:xfrm>
            <a:off x="2817295" y="2773679"/>
            <a:ext cx="5997412" cy="3698405"/>
          </a:xfrm>
          <a:prstGeom prst="rect">
            <a:avLst/>
          </a:prstGeom>
        </p:spPr>
      </p:pic>
    </p:spTree>
    <p:extLst>
      <p:ext uri="{BB962C8B-B14F-4D97-AF65-F5344CB8AC3E}">
        <p14:creationId xmlns:p14="http://schemas.microsoft.com/office/powerpoint/2010/main" val="2684745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Largest! Data! Breach! Ever!</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So What?</a:t>
            </a:r>
          </a:p>
          <a:p>
            <a:pPr marL="255651" indent="-255651" defTabSz="685800">
              <a:spcAft>
                <a:spcPct val="0"/>
              </a:spcAft>
              <a:buSzPts val="2400"/>
            </a:pPr>
            <a:r>
              <a:rPr lang="en-US" sz="2400" kern="1200" dirty="0">
                <a:solidFill>
                  <a:srgbClr val="000000"/>
                </a:solidFill>
                <a:latin typeface="Arial (Body)"/>
                <a:ea typeface="+mn-ea"/>
                <a:cs typeface="+mn-cs"/>
              </a:rPr>
              <a:t>October 2017 Yahoo! announced extent of breach.</a:t>
            </a:r>
          </a:p>
          <a:p>
            <a:pPr marL="255651" indent="-255651" defTabSz="685800">
              <a:spcAft>
                <a:spcPct val="0"/>
              </a:spcAft>
              <a:buSzPts val="2400"/>
            </a:pPr>
            <a:r>
              <a:rPr lang="en-US" sz="2400" kern="1200" dirty="0">
                <a:solidFill>
                  <a:srgbClr val="000000"/>
                </a:solidFill>
                <a:latin typeface="Arial (Body)"/>
                <a:ea typeface="+mn-ea"/>
                <a:cs typeface="+mn-cs"/>
              </a:rPr>
              <a:t>3 billion user accounts compromised. </a:t>
            </a:r>
          </a:p>
          <a:p>
            <a:pPr marL="743001" lvl="1" indent="-255651" defTabSz="685800">
              <a:spcAft>
                <a:spcPct val="0"/>
              </a:spcAft>
              <a:buSzPts val="2400"/>
            </a:pPr>
            <a:r>
              <a:rPr lang="en-US" sz="2400" kern="1200" dirty="0">
                <a:solidFill>
                  <a:srgbClr val="000000"/>
                </a:solidFill>
                <a:latin typeface="Arial (Body)"/>
                <a:ea typeface="+mn-ea"/>
                <a:cs typeface="+mn-cs"/>
              </a:rPr>
              <a:t>Took over 3 years for Yahoo! to disclose.</a:t>
            </a:r>
          </a:p>
          <a:p>
            <a:pPr marL="743001" lvl="1" indent="-255651" defTabSz="685800">
              <a:spcAft>
                <a:spcPct val="0"/>
              </a:spcAft>
              <a:buSzPts val="2400"/>
            </a:pPr>
            <a:r>
              <a:rPr lang="en-US" sz="2400" kern="1200" dirty="0">
                <a:solidFill>
                  <a:srgbClr val="000000"/>
                </a:solidFill>
                <a:latin typeface="Arial (Body)"/>
                <a:ea typeface="+mn-ea"/>
                <a:cs typeface="+mn-cs"/>
              </a:rPr>
              <a:t>Email addresses, names, phone numbers, hashed password, security questions/answers.</a:t>
            </a:r>
          </a:p>
          <a:p>
            <a:pPr marL="743001" lvl="1" indent="-255651" defTabSz="685800">
              <a:spcAft>
                <a:spcPct val="0"/>
              </a:spcAft>
              <a:buSzPts val="2400"/>
            </a:pPr>
            <a:r>
              <a:rPr lang="en-US" sz="2400" kern="1200" dirty="0">
                <a:solidFill>
                  <a:srgbClr val="000000"/>
                </a:solidFill>
                <a:latin typeface="Arial (Body)"/>
                <a:ea typeface="+mn-ea"/>
                <a:cs typeface="+mn-cs"/>
              </a:rPr>
              <a:t>Hackers working with Russian spies.</a:t>
            </a:r>
          </a:p>
          <a:p>
            <a:pPr marL="255651" indent="-255651" defTabSz="685800">
              <a:spcAft>
                <a:spcPct val="0"/>
              </a:spcAft>
              <a:buSzPts val="2400"/>
            </a:pPr>
            <a:r>
              <a:rPr lang="en-US" sz="2400" kern="1200" dirty="0">
                <a:solidFill>
                  <a:srgbClr val="000000"/>
                </a:solidFill>
                <a:latin typeface="Arial (Body)"/>
                <a:ea typeface="+mn-ea"/>
                <a:cs typeface="+mn-cs"/>
              </a:rPr>
              <a:t>What effect does this have on Yahoo!?</a:t>
            </a:r>
          </a:p>
        </p:txBody>
      </p:sp>
    </p:spTree>
    <p:extLst>
      <p:ext uri="{BB962C8B-B14F-4D97-AF65-F5344CB8AC3E}">
        <p14:creationId xmlns:p14="http://schemas.microsoft.com/office/powerpoint/2010/main" val="150662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 Think You’ll See That We Really Do Take Security Seriously.”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3" name="Text Placeholder 2"/>
          <p:cNvSpPr>
            <a:spLocks noGrp="1"/>
          </p:cNvSpPr>
          <p:nvPr>
            <p:ph type="body" idx="1"/>
          </p:nvPr>
        </p:nvSpPr>
        <p:spPr/>
        <p:txBody>
          <a:bodyPr wrap="square" lIns="91425" tIns="91425" rIns="91425" bIns="91425" anchor="t" anchorCtr="0">
            <a:noAutofit/>
          </a:bodyPr>
          <a:lstStyle/>
          <a:p>
            <a:pPr marL="255651" indent="-255651" defTabSz="685800">
              <a:spcAft>
                <a:spcPct val="0"/>
              </a:spcAft>
              <a:buSzPts val="2400"/>
              <a:tabLst/>
            </a:pPr>
            <a:r>
              <a:rPr lang="en-US" sz="2400" kern="1200" dirty="0">
                <a:solidFill>
                  <a:srgbClr val="000000"/>
                </a:solidFill>
                <a:latin typeface="Arial (Body)"/>
                <a:ea typeface="+mn-ea"/>
                <a:cs typeface="+mn-cs"/>
              </a:rPr>
              <a:t>Video conference with exercise equipment manufacturer CanyonBack Fitness (potential 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partner).</a:t>
            </a:r>
          </a:p>
          <a:p>
            <a:pPr marL="255651" indent="-255651" defTabSz="685800">
              <a:spcAft>
                <a:spcPct val="0"/>
              </a:spcAft>
              <a:buSzPts val="2400"/>
              <a:tabLst/>
            </a:pPr>
            <a:r>
              <a:rPr lang="en-US" sz="2400" kern="1200" dirty="0">
                <a:solidFill>
                  <a:srgbClr val="000000"/>
                </a:solidFill>
                <a:latin typeface="Arial (Body)"/>
                <a:ea typeface="+mn-ea"/>
                <a:cs typeface="+mn-cs"/>
              </a:rPr>
              <a:t>Security concerns about integrating 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with CanyonBack exercise bikes.</a:t>
            </a:r>
          </a:p>
          <a:p>
            <a:pPr marL="255651" indent="-255651" defTabSz="685800">
              <a:spcAft>
                <a:spcPct val="0"/>
              </a:spcAft>
              <a:buSzPts val="2400"/>
              <a:tabLst/>
            </a:pPr>
            <a:r>
              <a:rPr lang="en-US" sz="2400" kern="1200" dirty="0">
                <a:solidFill>
                  <a:srgbClr val="000000"/>
                </a:solidFill>
                <a:latin typeface="Arial (Body)"/>
                <a:ea typeface="+mn-ea"/>
                <a:cs typeface="+mn-cs"/>
              </a:rPr>
              <a:t>Does 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systems have acceptable level of security?</a:t>
            </a:r>
          </a:p>
          <a:p>
            <a:pPr marL="255651" indent="-255651" defTabSz="685800">
              <a:spcAft>
                <a:spcPct val="0"/>
              </a:spcAft>
              <a:buSzPts val="2400"/>
              <a:tabLst/>
            </a:pPr>
            <a:r>
              <a:rPr lang="en-US" sz="2400" kern="1200" dirty="0">
                <a:solidFill>
                  <a:srgbClr val="000000"/>
                </a:solidFill>
                <a:latin typeface="Arial (Body)"/>
                <a:ea typeface="+mn-ea"/>
                <a:cs typeface="+mn-cs"/>
              </a:rPr>
              <a:t>Can their bikes get hacked? Customers hurt? Personal data stolen?</a:t>
            </a:r>
          </a:p>
        </p:txBody>
      </p:sp>
    </p:spTree>
    <p:extLst>
      <p:ext uri="{BB962C8B-B14F-4D97-AF65-F5344CB8AC3E}">
        <p14:creationId xmlns:p14="http://schemas.microsoft.com/office/powerpoint/2010/main" val="299430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Technical Safeguards</a:t>
            </a:r>
          </a:p>
        </p:txBody>
      </p:sp>
      <p:sp>
        <p:nvSpPr>
          <p:cNvPr id="3" name="Text Placeholder 2"/>
          <p:cNvSpPr>
            <a:spLocks noGrp="1"/>
          </p:cNvSpPr>
          <p:nvPr>
            <p:ph type="body" idx="1"/>
          </p:nvPr>
        </p:nvSpPr>
        <p:spPr>
          <a:xfrm>
            <a:off x="1981200" y="1600201"/>
            <a:ext cx="8229600" cy="858520"/>
          </a:xfrm>
        </p:spPr>
        <p:txBody>
          <a:bodyPr/>
          <a:lstStyle/>
          <a:p>
            <a:pPr marL="0" indent="0" defTabSz="685800">
              <a:spcAft>
                <a:spcPct val="0"/>
              </a:spcAft>
              <a:buSzPts val="2400"/>
              <a:buNone/>
            </a:pPr>
            <a:r>
              <a:rPr lang="en-US" sz="1400" kern="1200" dirty="0">
                <a:solidFill>
                  <a:srgbClr val="000000"/>
                </a:solidFill>
                <a:latin typeface="+mn-lt"/>
                <a:ea typeface="+mn-ea"/>
                <a:cs typeface="+mn-cs"/>
              </a:rPr>
              <a:t>10-5 How can technical safeguards protect against security threats?</a:t>
            </a:r>
          </a:p>
          <a:p>
            <a:pPr marL="0" indent="0" defTabSz="685800">
              <a:spcAft>
                <a:spcPct val="0"/>
              </a:spcAft>
              <a:buSzPts val="2400"/>
              <a:buNone/>
            </a:pPr>
            <a:r>
              <a:rPr lang="en-US" sz="2200" b="1" dirty="0">
                <a:latin typeface="+mn-lt"/>
              </a:rPr>
              <a:t>Figure 10-8</a:t>
            </a:r>
            <a:r>
              <a:rPr lang="en-US" sz="2200" dirty="0">
                <a:latin typeface="+mn-lt"/>
              </a:rPr>
              <a:t> Technical Safeguards</a:t>
            </a:r>
            <a:endParaRPr lang="en-US" sz="2200" kern="1200" dirty="0">
              <a:solidFill>
                <a:srgbClr val="000000"/>
              </a:solidFill>
              <a:latin typeface="+mn-lt"/>
              <a:ea typeface="+mn-ea"/>
              <a:cs typeface="+mn-cs"/>
            </a:endParaRPr>
          </a:p>
        </p:txBody>
      </p:sp>
      <p:pic>
        <p:nvPicPr>
          <p:cNvPr id="6" name="Picture 5" descr="Figure summarizing the main technical safeguards">
            <a:extLst>
              <a:ext uri="{FF2B5EF4-FFF2-40B4-BE49-F238E27FC236}">
                <a16:creationId xmlns:a16="http://schemas.microsoft.com/office/drawing/2014/main" id="{AFFA8CC2-1700-4253-ADE6-C75BE2DB2DE0}"/>
              </a:ext>
            </a:extLst>
          </p:cNvPr>
          <p:cNvPicPr>
            <a:picLocks noChangeAspect="1"/>
          </p:cNvPicPr>
          <p:nvPr/>
        </p:nvPicPr>
        <p:blipFill>
          <a:blip r:embed="rId3"/>
          <a:srcRect/>
          <a:stretch/>
        </p:blipFill>
        <p:spPr>
          <a:xfrm>
            <a:off x="3117804" y="2562273"/>
            <a:ext cx="5956392" cy="3766542"/>
          </a:xfrm>
          <a:prstGeom prst="rect">
            <a:avLst/>
          </a:prstGeom>
        </p:spPr>
      </p:pic>
    </p:spTree>
    <p:extLst>
      <p:ext uri="{BB962C8B-B14F-4D97-AF65-F5344CB8AC3E}">
        <p14:creationId xmlns:p14="http://schemas.microsoft.com/office/powerpoint/2010/main" val="256513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buSzPts val="2400"/>
            </a:pPr>
            <a:r>
              <a:rPr lang="en-US" kern="1200" dirty="0">
                <a:solidFill>
                  <a:schemeClr val="tx2"/>
                </a:solidFill>
                <a:latin typeface="Times New Roman" panose="02020603050405020304" pitchFamily="18" charset="0"/>
                <a:cs typeface="Times New Roman" panose="02020603050405020304" pitchFamily="18" charset="0"/>
              </a:rPr>
              <a:t>The Essence of h</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t</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t</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p</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s (S</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S</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L or T</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L</a:t>
            </a:r>
            <a:r>
              <a:rPr lang="en-US" sz="100" kern="1200" dirty="0">
                <a:solidFill>
                  <a:schemeClr val="tx2"/>
                </a:solidFill>
                <a:latin typeface="Times New Roman" panose="02020603050405020304" pitchFamily="18" charset="0"/>
                <a:cs typeface="Times New Roman" panose="02020603050405020304" pitchFamily="18" charset="0"/>
              </a:rPr>
              <a:t> </a:t>
            </a:r>
            <a:r>
              <a:rPr lang="en-US" kern="1200" dirty="0">
                <a:solidFill>
                  <a:schemeClr val="tx2"/>
                </a:solidFill>
                <a:latin typeface="Times New Roman" panose="02020603050405020304" pitchFamily="18" charset="0"/>
                <a:cs typeface="Times New Roman" panose="02020603050405020304" pitchFamily="18" charset="0"/>
              </a:rPr>
              <a:t>S)</a:t>
            </a:r>
          </a:p>
        </p:txBody>
      </p:sp>
      <p:sp>
        <p:nvSpPr>
          <p:cNvPr id="3" name="Text Placeholder 2"/>
          <p:cNvSpPr>
            <a:spLocks noGrp="1"/>
          </p:cNvSpPr>
          <p:nvPr>
            <p:ph type="body" idx="1"/>
          </p:nvPr>
        </p:nvSpPr>
        <p:spPr>
          <a:xfrm>
            <a:off x="1981200" y="1600201"/>
            <a:ext cx="8229600" cy="848360"/>
          </a:xfrm>
        </p:spPr>
        <p:txBody>
          <a:bodyPr/>
          <a:lstStyle/>
          <a:p>
            <a:pPr marL="0" indent="0" defTabSz="685800">
              <a:spcAft>
                <a:spcPct val="0"/>
              </a:spcAft>
              <a:buSzPts val="2400"/>
              <a:buNone/>
            </a:pPr>
            <a:r>
              <a:rPr lang="en-US" sz="1400" kern="1200" dirty="0">
                <a:solidFill>
                  <a:srgbClr val="000000"/>
                </a:solidFill>
                <a:latin typeface="Arial (Body)"/>
                <a:ea typeface="+mn-ea"/>
                <a:cs typeface="+mn-cs"/>
              </a:rPr>
              <a:t>10-5 How can technical safeguards protect against security threats?</a:t>
            </a:r>
          </a:p>
          <a:p>
            <a:pPr marL="0" indent="0" defTabSz="685800">
              <a:spcAft>
                <a:spcPct val="0"/>
              </a:spcAft>
              <a:buSzPts val="2400"/>
              <a:buNone/>
            </a:pPr>
            <a:r>
              <a:rPr lang="en-US" sz="2200" b="1" kern="1200" dirty="0">
                <a:solidFill>
                  <a:srgbClr val="000000"/>
                </a:solidFill>
                <a:latin typeface="Arial (Body)"/>
                <a:ea typeface="+mn-ea"/>
                <a:cs typeface="+mn-cs"/>
              </a:rPr>
              <a:t>Figure 10-9</a:t>
            </a:r>
            <a:r>
              <a:rPr lang="en-US" sz="2200" kern="1200" dirty="0">
                <a:solidFill>
                  <a:srgbClr val="000000"/>
                </a:solidFill>
                <a:latin typeface="Arial (Body)"/>
                <a:ea typeface="+mn-ea"/>
                <a:cs typeface="+mn-cs"/>
              </a:rPr>
              <a:t> The Essence of https (S</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L or T</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a:t>
            </a:r>
          </a:p>
        </p:txBody>
      </p:sp>
      <p:pic>
        <p:nvPicPr>
          <p:cNvPr id="6" name="Picture 5" descr="Figure depicting the essentials of encrypted communication on the Internet">
            <a:extLst>
              <a:ext uri="{FF2B5EF4-FFF2-40B4-BE49-F238E27FC236}">
                <a16:creationId xmlns:a16="http://schemas.microsoft.com/office/drawing/2014/main" id="{232EF894-657A-4E75-AF32-76782D93110A}"/>
              </a:ext>
            </a:extLst>
          </p:cNvPr>
          <p:cNvPicPr>
            <a:picLocks noChangeAspect="1"/>
          </p:cNvPicPr>
          <p:nvPr/>
        </p:nvPicPr>
        <p:blipFill>
          <a:blip r:embed="rId3"/>
          <a:srcRect/>
          <a:stretch/>
        </p:blipFill>
        <p:spPr>
          <a:xfrm>
            <a:off x="2575283" y="2522922"/>
            <a:ext cx="7041434" cy="3852079"/>
          </a:xfrm>
          <a:prstGeom prst="rect">
            <a:avLst/>
          </a:prstGeom>
        </p:spPr>
      </p:pic>
    </p:spTree>
    <p:extLst>
      <p:ext uri="{BB962C8B-B14F-4D97-AF65-F5344CB8AC3E}">
        <p14:creationId xmlns:p14="http://schemas.microsoft.com/office/powerpoint/2010/main" val="74766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Use of Multiple Firewalls</a:t>
            </a:r>
          </a:p>
        </p:txBody>
      </p:sp>
      <p:sp>
        <p:nvSpPr>
          <p:cNvPr id="3" name="Text Placeholder 2"/>
          <p:cNvSpPr>
            <a:spLocks noGrp="1"/>
          </p:cNvSpPr>
          <p:nvPr>
            <p:ph type="body" idx="1"/>
          </p:nvPr>
        </p:nvSpPr>
        <p:spPr>
          <a:xfrm>
            <a:off x="1981200" y="1600201"/>
            <a:ext cx="8229600" cy="838200"/>
          </a:xfrm>
        </p:spPr>
        <p:txBody>
          <a:bodyPr/>
          <a:lstStyle/>
          <a:p>
            <a:pPr marL="0" indent="0" defTabSz="685800">
              <a:spcAft>
                <a:spcPct val="0"/>
              </a:spcAft>
              <a:buSzPts val="2400"/>
              <a:buNone/>
            </a:pPr>
            <a:r>
              <a:rPr lang="en-US" sz="1400" kern="1200" dirty="0">
                <a:solidFill>
                  <a:srgbClr val="000000"/>
                </a:solidFill>
                <a:latin typeface="Arial (Body)"/>
                <a:ea typeface="+mn-ea"/>
                <a:cs typeface="+mn-cs"/>
              </a:rPr>
              <a:t>10-5 How can technical safeguards protect against security threats?</a:t>
            </a:r>
          </a:p>
          <a:p>
            <a:pPr marL="0" indent="0" defTabSz="685800">
              <a:spcAft>
                <a:spcPct val="0"/>
              </a:spcAft>
              <a:buSzPts val="2400"/>
              <a:buNone/>
            </a:pPr>
            <a:r>
              <a:rPr lang="en-US" sz="2200" b="1" kern="1200" dirty="0">
                <a:solidFill>
                  <a:srgbClr val="000000"/>
                </a:solidFill>
                <a:latin typeface="Arial (Body)"/>
                <a:ea typeface="+mn-ea"/>
                <a:cs typeface="+mn-cs"/>
              </a:rPr>
              <a:t>Figure 10-10 </a:t>
            </a:r>
            <a:r>
              <a:rPr lang="en-US" sz="2200" kern="1200" dirty="0">
                <a:solidFill>
                  <a:srgbClr val="000000"/>
                </a:solidFill>
                <a:latin typeface="Arial (Body)"/>
                <a:ea typeface="+mn-ea"/>
                <a:cs typeface="+mn-cs"/>
              </a:rPr>
              <a:t>Use of Multiple Firewalls</a:t>
            </a:r>
          </a:p>
        </p:txBody>
      </p:sp>
      <p:pic>
        <p:nvPicPr>
          <p:cNvPr id="11" name="Picture 10" descr="Figure showing the use of multiple firewalls  to protect an organization"/>
          <p:cNvPicPr>
            <a:picLocks noChangeAspect="1"/>
          </p:cNvPicPr>
          <p:nvPr/>
        </p:nvPicPr>
        <p:blipFill>
          <a:blip r:embed="rId3"/>
          <a:srcRect/>
          <a:stretch/>
        </p:blipFill>
        <p:spPr>
          <a:xfrm>
            <a:off x="2862139" y="2555005"/>
            <a:ext cx="6474124" cy="3795614"/>
          </a:xfrm>
          <a:prstGeom prst="rect">
            <a:avLst/>
          </a:prstGeom>
        </p:spPr>
      </p:pic>
    </p:spTree>
    <p:extLst>
      <p:ext uri="{BB962C8B-B14F-4D97-AF65-F5344CB8AC3E}">
        <p14:creationId xmlns:p14="http://schemas.microsoft.com/office/powerpoint/2010/main" val="325517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Malware Protection (Viruses, Spyware, Adware)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10-5 How can technical safeguards protect against security threats?</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Install antivirus and antispyware programs.</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Scan frequently.</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Update malware definitions.</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Open email attachments only from known sources.</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Install software updates promptly.</a:t>
            </a:r>
          </a:p>
          <a:p>
            <a:pPr marL="432054" indent="-432054" defTabSz="685800">
              <a:spcAft>
                <a:spcPct val="0"/>
              </a:spcAft>
              <a:buSzPts val="2400"/>
              <a:buFont typeface="+mj-lt"/>
              <a:buAutoNum type="arabicPeriod"/>
            </a:pPr>
            <a:r>
              <a:rPr lang="en-US" sz="2400" kern="1200" dirty="0">
                <a:solidFill>
                  <a:srgbClr val="000000"/>
                </a:solidFill>
                <a:latin typeface="Arial (Body)"/>
                <a:ea typeface="+mn-ea"/>
                <a:cs typeface="+mn-cs"/>
              </a:rPr>
              <a:t>Browse only reputable Internet neighborhoods.</a:t>
            </a:r>
          </a:p>
        </p:txBody>
      </p:sp>
    </p:spTree>
    <p:extLst>
      <p:ext uri="{BB962C8B-B14F-4D97-AF65-F5344CB8AC3E}">
        <p14:creationId xmlns:p14="http://schemas.microsoft.com/office/powerpoint/2010/main" val="208703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Spyware/Adware Symptoms and Types of Malware</a:t>
            </a:r>
          </a:p>
        </p:txBody>
      </p:sp>
      <p:sp>
        <p:nvSpPr>
          <p:cNvPr id="3" name="Content Placeholder 2"/>
          <p:cNvSpPr>
            <a:spLocks noGrp="1"/>
          </p:cNvSpPr>
          <p:nvPr>
            <p:ph idx="13"/>
          </p:nvPr>
        </p:nvSpPr>
        <p:spPr>
          <a:xfrm>
            <a:off x="1987560" y="1596010"/>
            <a:ext cx="8229600" cy="354444"/>
          </a:xfrm>
        </p:spPr>
        <p:txBody>
          <a:bodyPr/>
          <a:lstStyle/>
          <a:p>
            <a:pPr marL="0" indent="0" defTabSz="685800">
              <a:spcAft>
                <a:spcPct val="0"/>
              </a:spcAft>
              <a:buSzPts val="2400"/>
              <a:buNone/>
              <a:tabLst>
                <a:tab pos="176213" algn="l"/>
              </a:tabLst>
            </a:pPr>
            <a:r>
              <a:rPr lang="en-US" sz="1400" kern="1200" dirty="0">
                <a:solidFill>
                  <a:srgbClr val="000000"/>
                </a:solidFill>
                <a:latin typeface="Arial (Body)"/>
                <a:ea typeface="+mn-ea"/>
                <a:cs typeface="+mn-cs"/>
              </a:rPr>
              <a:t>10-5 How can technical safeguards protect against security threats?</a:t>
            </a:r>
          </a:p>
        </p:txBody>
      </p:sp>
      <p:sp>
        <p:nvSpPr>
          <p:cNvPr id="4" name="Content Placeholder 3"/>
          <p:cNvSpPr>
            <a:spLocks noGrp="1"/>
          </p:cNvSpPr>
          <p:nvPr>
            <p:ph idx="14"/>
          </p:nvPr>
        </p:nvSpPr>
        <p:spPr>
          <a:xfrm>
            <a:off x="1981201" y="2059867"/>
            <a:ext cx="2674191" cy="4030382"/>
          </a:xfrm>
        </p:spPr>
        <p:txBody>
          <a:bodyPr/>
          <a:lstStyle/>
          <a:p>
            <a:pPr indent="-255600"/>
            <a:r>
              <a:rPr lang="en-US" sz="2000" dirty="0">
                <a:latin typeface="+mn-lt"/>
              </a:rPr>
              <a:t>Malware</a:t>
            </a:r>
          </a:p>
          <a:p>
            <a:pPr lvl="1" indent="-284400"/>
            <a:r>
              <a:rPr lang="en-US" sz="2000" dirty="0">
                <a:latin typeface="+mn-lt"/>
              </a:rPr>
              <a:t>Viruses</a:t>
            </a:r>
          </a:p>
          <a:p>
            <a:pPr lvl="2" indent="-284400"/>
            <a:r>
              <a:rPr lang="en-US" sz="2000" dirty="0">
                <a:latin typeface="+mn-lt"/>
              </a:rPr>
              <a:t>Payload</a:t>
            </a:r>
          </a:p>
          <a:p>
            <a:pPr lvl="1" indent="-284400"/>
            <a:r>
              <a:rPr lang="en-US" sz="2000" dirty="0">
                <a:latin typeface="+mn-lt"/>
              </a:rPr>
              <a:t>Trojan horses</a:t>
            </a:r>
          </a:p>
          <a:p>
            <a:pPr lvl="1" indent="-284400"/>
            <a:r>
              <a:rPr lang="en-US" sz="2000" dirty="0">
                <a:latin typeface="+mn-lt"/>
              </a:rPr>
              <a:t>Worms</a:t>
            </a:r>
          </a:p>
          <a:p>
            <a:pPr lvl="1" indent="-284400"/>
            <a:r>
              <a:rPr lang="en-US" sz="2000" dirty="0">
                <a:latin typeface="+mn-lt"/>
              </a:rPr>
              <a:t>Spyware</a:t>
            </a:r>
          </a:p>
          <a:p>
            <a:pPr lvl="2" indent="-284400"/>
            <a:r>
              <a:rPr lang="en-US" sz="2000" dirty="0">
                <a:latin typeface="+mn-lt"/>
              </a:rPr>
              <a:t>Keyloggers</a:t>
            </a:r>
          </a:p>
          <a:p>
            <a:pPr lvl="1" indent="-284400"/>
            <a:r>
              <a:rPr lang="en-US" sz="2000" dirty="0">
                <a:latin typeface="+mn-lt"/>
              </a:rPr>
              <a:t>Adware</a:t>
            </a:r>
          </a:p>
          <a:p>
            <a:pPr lvl="1" indent="-284400"/>
            <a:r>
              <a:rPr lang="en-US" sz="2000" dirty="0">
                <a:latin typeface="+mn-lt"/>
              </a:rPr>
              <a:t>Ransomware</a:t>
            </a:r>
          </a:p>
        </p:txBody>
      </p:sp>
      <p:sp>
        <p:nvSpPr>
          <p:cNvPr id="12" name="Text Placeholder 11"/>
          <p:cNvSpPr>
            <a:spLocks noGrp="1"/>
          </p:cNvSpPr>
          <p:nvPr>
            <p:ph idx="1"/>
          </p:nvPr>
        </p:nvSpPr>
        <p:spPr>
          <a:xfrm>
            <a:off x="4655391" y="2059868"/>
            <a:ext cx="5555410" cy="454733"/>
          </a:xfrm>
        </p:spPr>
        <p:txBody>
          <a:bodyPr/>
          <a:lstStyle/>
          <a:p>
            <a:pPr marL="0" indent="0">
              <a:buNone/>
            </a:pPr>
            <a:r>
              <a:rPr lang="en-US" sz="2000" b="1" dirty="0">
                <a:latin typeface="+mn-lt"/>
              </a:rPr>
              <a:t>Figure 10-11</a:t>
            </a:r>
            <a:r>
              <a:rPr lang="en-US" sz="2000" dirty="0">
                <a:latin typeface="+mn-lt"/>
              </a:rPr>
              <a:t> Spyware and Adware Symptoms</a:t>
            </a:r>
          </a:p>
        </p:txBody>
      </p:sp>
      <p:pic>
        <p:nvPicPr>
          <p:cNvPr id="6" name="Picture 5" descr="Table that describes symptoms of a system being infected by spyware and adware">
            <a:extLst>
              <a:ext uri="{FF2B5EF4-FFF2-40B4-BE49-F238E27FC236}">
                <a16:creationId xmlns:a16="http://schemas.microsoft.com/office/drawing/2014/main" id="{EF686D03-AFDF-4229-A02C-56B0D5BBDDCF}"/>
              </a:ext>
            </a:extLst>
          </p:cNvPr>
          <p:cNvPicPr>
            <a:picLocks noChangeAspect="1"/>
          </p:cNvPicPr>
          <p:nvPr/>
        </p:nvPicPr>
        <p:blipFill>
          <a:blip r:embed="rId3"/>
          <a:stretch>
            <a:fillRect/>
          </a:stretch>
        </p:blipFill>
        <p:spPr>
          <a:xfrm>
            <a:off x="4789329" y="2534426"/>
            <a:ext cx="5494564" cy="3081265"/>
          </a:xfrm>
          <a:prstGeom prst="rect">
            <a:avLst/>
          </a:prstGeom>
        </p:spPr>
      </p:pic>
    </p:spTree>
    <p:extLst>
      <p:ext uri="{BB962C8B-B14F-4D97-AF65-F5344CB8AC3E}">
        <p14:creationId xmlns:p14="http://schemas.microsoft.com/office/powerpoint/2010/main" val="315118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Design for Secure Applications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10-5 How can technical safeguards protect against security threats?</a:t>
            </a:r>
            <a:endParaRPr lang="en-US" sz="1400" kern="1200" dirty="0">
              <a:solidFill>
                <a:srgbClr val="000000"/>
              </a:solidFill>
              <a:latin typeface="Arial (Body)"/>
              <a:ea typeface="+mn-ea"/>
              <a:cs typeface="+mn-cs"/>
              <a:hlinkClick r:id="rId3" tooltip="http://www.tech-faq.com/sql-injection-attack-vulnerability.html"/>
            </a:endParaRPr>
          </a:p>
          <a:p>
            <a:pPr marL="255651" indent="-255651" defTabSz="685800">
              <a:spcAft>
                <a:spcPct val="0"/>
              </a:spcAft>
              <a:buSzPts val="2400"/>
            </a:pPr>
            <a:r>
              <a:rPr lang="en-US" sz="2400" kern="1200" dirty="0">
                <a:solidFill>
                  <a:srgbClr val="000000"/>
                </a:solidFill>
                <a:latin typeface="Arial (Body)"/>
                <a:ea typeface="+mn-ea"/>
                <a:cs typeface="+mn-cs"/>
                <a:hlinkClick r:id="rId3" tooltip="http://www.tech-faq.com/sql-injection-attack-vulnerability.html"/>
              </a:rPr>
              <a:t>S</a:t>
            </a:r>
            <a:r>
              <a:rPr lang="en-US" sz="100" kern="1200" dirty="0">
                <a:solidFill>
                  <a:srgbClr val="000000"/>
                </a:solidFill>
                <a:latin typeface="Arial (Body)"/>
                <a:ea typeface="+mn-ea"/>
                <a:cs typeface="+mn-cs"/>
                <a:hlinkClick r:id="rId3" tooltip="http://www.tech-faq.com/sql-injection-attack-vulnerability.html"/>
              </a:rPr>
              <a:t> </a:t>
            </a:r>
            <a:r>
              <a:rPr lang="en-US" sz="2400" kern="1200" dirty="0">
                <a:solidFill>
                  <a:srgbClr val="000000"/>
                </a:solidFill>
                <a:latin typeface="Arial (Body)"/>
                <a:ea typeface="+mn-ea"/>
                <a:cs typeface="+mn-cs"/>
                <a:hlinkClick r:id="rId3" tooltip="http://www.tech-faq.com/sql-injection-attack-vulnerability.html"/>
              </a:rPr>
              <a:t>Q</a:t>
            </a:r>
            <a:r>
              <a:rPr lang="en-US" sz="100" kern="1200" dirty="0">
                <a:solidFill>
                  <a:srgbClr val="000000"/>
                </a:solidFill>
                <a:latin typeface="Arial (Body)"/>
                <a:ea typeface="+mn-ea"/>
                <a:cs typeface="+mn-cs"/>
                <a:hlinkClick r:id="rId3" tooltip="http://www.tech-faq.com/sql-injection-attack-vulnerability.html"/>
              </a:rPr>
              <a:t> </a:t>
            </a:r>
            <a:r>
              <a:rPr lang="en-US" sz="2400" kern="1200" dirty="0">
                <a:solidFill>
                  <a:srgbClr val="000000"/>
                </a:solidFill>
                <a:latin typeface="Arial (Body)"/>
                <a:ea typeface="+mn-ea"/>
                <a:cs typeface="+mn-cs"/>
                <a:hlinkClick r:id="rId3" tooltip="http://www.tech-faq.com/sql-injection-attack-vulnerability.html"/>
              </a:rPr>
              <a:t>L injection attack</a:t>
            </a:r>
            <a:endParaRPr lang="en-US" sz="2400" kern="1200" dirty="0">
              <a:solidFill>
                <a:srgbClr val="000000"/>
              </a:solidFill>
              <a:latin typeface="Arial (Body)"/>
              <a:ea typeface="+mn-ea"/>
              <a:cs typeface="+mn-cs"/>
            </a:endParaRPr>
          </a:p>
          <a:p>
            <a:pPr marL="741553" lvl="1" indent="-284353" defTabSz="685800">
              <a:spcAft>
                <a:spcPct val="0"/>
              </a:spcAft>
              <a:buSzPts val="2400"/>
            </a:pPr>
            <a:r>
              <a:rPr lang="en-US" sz="2400" kern="1200" dirty="0">
                <a:solidFill>
                  <a:srgbClr val="000000"/>
                </a:solidFill>
                <a:latin typeface="Arial (Body)"/>
                <a:ea typeface="+mn-ea"/>
                <a:cs typeface="+mn-cs"/>
              </a:rPr>
              <a:t>User enters 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Q</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L statement into a form instead of a name or other data.</a:t>
            </a:r>
          </a:p>
          <a:p>
            <a:pPr marL="741553" lvl="1" indent="-284353" defTabSz="685800">
              <a:spcAft>
                <a:spcPct val="0"/>
              </a:spcAft>
              <a:buSzPts val="2400"/>
            </a:pPr>
            <a:r>
              <a:rPr lang="en-US" sz="2400" kern="1200" dirty="0">
                <a:solidFill>
                  <a:srgbClr val="000000"/>
                </a:solidFill>
                <a:latin typeface="Arial (Body)"/>
                <a:ea typeface="+mn-ea"/>
                <a:cs typeface="+mn-cs"/>
              </a:rPr>
              <a:t>Result</a:t>
            </a:r>
          </a:p>
          <a:p>
            <a:pPr marL="1144778" lvl="2" indent="-230378" defTabSz="685800">
              <a:spcAft>
                <a:spcPct val="0"/>
              </a:spcAft>
              <a:buSzPts val="2400"/>
            </a:pPr>
            <a:r>
              <a:rPr lang="en-US" sz="24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Q</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L code becomes part of database commands issued.</a:t>
            </a:r>
          </a:p>
          <a:p>
            <a:pPr marL="1144778" lvl="2" indent="-230378" defTabSz="685800">
              <a:spcAft>
                <a:spcPct val="0"/>
              </a:spcAft>
              <a:buSzPts val="2400"/>
            </a:pPr>
            <a:r>
              <a:rPr lang="en-US" sz="2400" kern="1200" dirty="0">
                <a:solidFill>
                  <a:srgbClr val="000000"/>
                </a:solidFill>
                <a:latin typeface="Arial (Body)"/>
                <a:ea typeface="+mn-ea"/>
                <a:cs typeface="+mn-cs"/>
              </a:rPr>
              <a:t>Improper data disclosure, data damage and loss possible.</a:t>
            </a:r>
          </a:p>
          <a:p>
            <a:pPr marL="741553" lvl="1" indent="-284353" defTabSz="685800">
              <a:spcAft>
                <a:spcPct val="0"/>
              </a:spcAft>
              <a:buSzPts val="2400"/>
            </a:pPr>
            <a:r>
              <a:rPr lang="en-US" sz="2400" kern="1200" dirty="0">
                <a:solidFill>
                  <a:srgbClr val="000000"/>
                </a:solidFill>
                <a:latin typeface="Arial (Body)"/>
                <a:ea typeface="+mn-ea"/>
                <a:cs typeface="+mn-cs"/>
              </a:rPr>
              <a:t>Well designed applications make injections ineffective.</a:t>
            </a:r>
          </a:p>
        </p:txBody>
      </p:sp>
    </p:spTree>
    <p:extLst>
      <p:ext uri="{BB962C8B-B14F-4D97-AF65-F5344CB8AC3E}">
        <p14:creationId xmlns:p14="http://schemas.microsoft.com/office/powerpoint/2010/main" val="3679533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Data Safeguards</a:t>
            </a:r>
          </a:p>
        </p:txBody>
      </p:sp>
      <p:sp>
        <p:nvSpPr>
          <p:cNvPr id="4" name="Content Placeholder 3"/>
          <p:cNvSpPr>
            <a:spLocks noGrp="1"/>
          </p:cNvSpPr>
          <p:nvPr>
            <p:ph idx="1"/>
          </p:nvPr>
        </p:nvSpPr>
        <p:spPr>
          <a:xfrm>
            <a:off x="1981200" y="1600201"/>
            <a:ext cx="8229600" cy="323491"/>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kern="1200" dirty="0">
                <a:solidFill>
                  <a:srgbClr val="000000"/>
                </a:solidFill>
                <a:latin typeface="Arial (Body)"/>
                <a:ea typeface="+mn-ea"/>
                <a:cs typeface="+mn-cs"/>
              </a:rPr>
              <a:t>10-6 How can data safeguards protect against security threats?</a:t>
            </a:r>
          </a:p>
        </p:txBody>
      </p:sp>
      <p:sp>
        <p:nvSpPr>
          <p:cNvPr id="6" name="Content Placeholder 5"/>
          <p:cNvSpPr>
            <a:spLocks noGrp="1"/>
          </p:cNvSpPr>
          <p:nvPr>
            <p:ph idx="14"/>
          </p:nvPr>
        </p:nvSpPr>
        <p:spPr>
          <a:xfrm>
            <a:off x="1981200" y="2003851"/>
            <a:ext cx="3148642" cy="1628661"/>
          </a:xfrm>
        </p:spPr>
        <p:txBody>
          <a:bodyPr/>
          <a:lstStyle/>
          <a:p>
            <a:pPr marL="255651" indent="-255651" defTabSz="685800">
              <a:spcAft>
                <a:spcPct val="0"/>
              </a:spcAft>
            </a:pPr>
            <a:r>
              <a:rPr lang="en-US" sz="2200" kern="1200" dirty="0">
                <a:solidFill>
                  <a:srgbClr val="000000"/>
                </a:solidFill>
                <a:latin typeface="Arial (Body)"/>
              </a:rPr>
              <a:t>Data safeguards</a:t>
            </a:r>
          </a:p>
          <a:p>
            <a:pPr marL="255651" indent="-255651" defTabSz="685800">
              <a:spcAft>
                <a:spcPct val="0"/>
              </a:spcAft>
            </a:pPr>
            <a:r>
              <a:rPr lang="en-US" sz="2200" kern="1200" dirty="0">
                <a:solidFill>
                  <a:srgbClr val="000000"/>
                </a:solidFill>
                <a:latin typeface="Arial (Body)"/>
              </a:rPr>
              <a:t>Data administration</a:t>
            </a:r>
          </a:p>
          <a:p>
            <a:pPr marL="255651" indent="-255651" defTabSz="685800">
              <a:spcAft>
                <a:spcPct val="0"/>
              </a:spcAft>
            </a:pPr>
            <a:r>
              <a:rPr lang="en-US" sz="2200" kern="1200" dirty="0">
                <a:solidFill>
                  <a:srgbClr val="000000"/>
                </a:solidFill>
                <a:latin typeface="Arial (Body)"/>
              </a:rPr>
              <a:t>Database administration</a:t>
            </a:r>
          </a:p>
          <a:p>
            <a:pPr marL="255651" indent="-255651" defTabSz="685800">
              <a:spcAft>
                <a:spcPct val="0"/>
              </a:spcAft>
            </a:pPr>
            <a:r>
              <a:rPr lang="en-US" sz="2200" kern="1200" dirty="0">
                <a:solidFill>
                  <a:srgbClr val="000000"/>
                </a:solidFill>
                <a:latin typeface="Arial (Body)"/>
              </a:rPr>
              <a:t>Key escrow</a:t>
            </a:r>
            <a:endParaRPr lang="en-US" sz="2200" dirty="0"/>
          </a:p>
        </p:txBody>
      </p:sp>
      <p:sp>
        <p:nvSpPr>
          <p:cNvPr id="3" name="Content Placeholder 2"/>
          <p:cNvSpPr>
            <a:spLocks noGrp="1"/>
          </p:cNvSpPr>
          <p:nvPr>
            <p:ph idx="13"/>
          </p:nvPr>
        </p:nvSpPr>
        <p:spPr>
          <a:xfrm>
            <a:off x="5129842" y="2003851"/>
            <a:ext cx="5095932" cy="486256"/>
          </a:xfrm>
        </p:spPr>
        <p:txBody>
          <a:bodyPr/>
          <a:lstStyle/>
          <a:p>
            <a:pPr marL="0" indent="0" defTabSz="685800">
              <a:spcAft>
                <a:spcPct val="0"/>
              </a:spcAft>
              <a:buSzPts val="2400"/>
              <a:buNone/>
              <a:tabLst>
                <a:tab pos="176213" algn="l"/>
              </a:tabLst>
            </a:pPr>
            <a:r>
              <a:rPr lang="en-US" sz="2200" b="1" kern="1200" dirty="0">
                <a:solidFill>
                  <a:srgbClr val="000000"/>
                </a:solidFill>
                <a:latin typeface="Arial (Body)"/>
              </a:rPr>
              <a:t>Figure 10-12</a:t>
            </a:r>
            <a:r>
              <a:rPr lang="en-US" sz="2200" kern="1200" dirty="0">
                <a:solidFill>
                  <a:srgbClr val="000000"/>
                </a:solidFill>
                <a:latin typeface="Arial (Body)"/>
              </a:rPr>
              <a:t> Data Safeguards</a:t>
            </a:r>
          </a:p>
        </p:txBody>
      </p:sp>
      <p:pic>
        <p:nvPicPr>
          <p:cNvPr id="7" name="Picture 6" descr="Summary of data safeguards">
            <a:extLst>
              <a:ext uri="{FF2B5EF4-FFF2-40B4-BE49-F238E27FC236}">
                <a16:creationId xmlns:a16="http://schemas.microsoft.com/office/drawing/2014/main" id="{6C71E8F3-809D-4397-AC74-38B7ADF9EF18}"/>
              </a:ext>
            </a:extLst>
          </p:cNvPr>
          <p:cNvPicPr>
            <a:picLocks noChangeAspect="1"/>
          </p:cNvPicPr>
          <p:nvPr/>
        </p:nvPicPr>
        <p:blipFill>
          <a:blip r:embed="rId3"/>
          <a:stretch>
            <a:fillRect/>
          </a:stretch>
        </p:blipFill>
        <p:spPr>
          <a:xfrm>
            <a:off x="5129843" y="2490107"/>
            <a:ext cx="5225143" cy="3416834"/>
          </a:xfrm>
          <a:prstGeom prst="rect">
            <a:avLst/>
          </a:prstGeom>
        </p:spPr>
      </p:pic>
    </p:spTree>
    <p:extLst>
      <p:ext uri="{BB962C8B-B14F-4D97-AF65-F5344CB8AC3E}">
        <p14:creationId xmlns:p14="http://schemas.microsoft.com/office/powerpoint/2010/main" val="284527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Legal Safeguards for Data</a:t>
            </a:r>
          </a:p>
        </p:txBody>
      </p:sp>
      <p:sp>
        <p:nvSpPr>
          <p:cNvPr id="4" name="Content Placeholder 3"/>
          <p:cNvSpPr>
            <a:spLocks noGrp="1"/>
          </p:cNvSpPr>
          <p:nvPr>
            <p:ph idx="1"/>
          </p:nvPr>
        </p:nvSpPr>
        <p:spPr>
          <a:xfrm>
            <a:off x="1981200" y="1600201"/>
            <a:ext cx="8229600" cy="323491"/>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kern="1200" dirty="0">
                <a:solidFill>
                  <a:srgbClr val="000000"/>
                </a:solidFill>
                <a:latin typeface="Arial (Body)"/>
                <a:ea typeface="+mn-ea"/>
                <a:cs typeface="+mn-cs"/>
              </a:rPr>
              <a:t>10-6 How can data safeguards protect against security threats?</a:t>
            </a:r>
          </a:p>
        </p:txBody>
      </p:sp>
      <p:sp>
        <p:nvSpPr>
          <p:cNvPr id="6" name="Content Placeholder 5"/>
          <p:cNvSpPr>
            <a:spLocks noGrp="1"/>
          </p:cNvSpPr>
          <p:nvPr>
            <p:ph idx="14"/>
          </p:nvPr>
        </p:nvSpPr>
        <p:spPr>
          <a:xfrm>
            <a:off x="2095499" y="2100542"/>
            <a:ext cx="8017330" cy="4022673"/>
          </a:xfrm>
        </p:spPr>
        <p:txBody>
          <a:bodyPr/>
          <a:lstStyle/>
          <a:p>
            <a:pPr marL="255651" indent="-255651" defTabSz="685800">
              <a:spcAft>
                <a:spcPct val="0"/>
              </a:spcAft>
            </a:pPr>
            <a:r>
              <a:rPr lang="en-US" sz="2200" kern="1200" dirty="0">
                <a:solidFill>
                  <a:srgbClr val="000000"/>
                </a:solidFill>
                <a:latin typeface="Arial (Body)"/>
              </a:rPr>
              <a:t>Legal standards specify safeguards organizations must follow regarding data collected and stored</a:t>
            </a:r>
          </a:p>
          <a:p>
            <a:pPr marL="255651" indent="-255651" defTabSz="685800">
              <a:spcAft>
                <a:spcPct val="0"/>
              </a:spcAft>
            </a:pPr>
            <a:r>
              <a:rPr lang="en-US" sz="2200" kern="1200" dirty="0">
                <a:solidFill>
                  <a:srgbClr val="000000"/>
                </a:solidFill>
                <a:latin typeface="Arial (Body)"/>
              </a:rPr>
              <a:t>Payment Card Industry Data Security Standard (PCI DSS)</a:t>
            </a:r>
          </a:p>
          <a:p>
            <a:pPr marL="742569" lvl="1" indent="-255651" defTabSz="685800">
              <a:spcAft>
                <a:spcPct val="0"/>
              </a:spcAft>
            </a:pPr>
            <a:r>
              <a:rPr lang="en-US" sz="2200" kern="1200" dirty="0">
                <a:solidFill>
                  <a:srgbClr val="000000"/>
                </a:solidFill>
                <a:latin typeface="Arial (Body)"/>
              </a:rPr>
              <a:t>Specifies secure storage and processing requirements for credit card data</a:t>
            </a:r>
          </a:p>
          <a:p>
            <a:pPr marL="742569" lvl="1" indent="-255651" defTabSz="685800">
              <a:spcAft>
                <a:spcPct val="0"/>
              </a:spcAft>
            </a:pPr>
            <a:r>
              <a:rPr lang="en-US" sz="2200" kern="1200" dirty="0">
                <a:solidFill>
                  <a:srgbClr val="000000"/>
                </a:solidFill>
                <a:latin typeface="Arial (Body)"/>
              </a:rPr>
              <a:t>Gramm-Leach-Bliley Act (GLBA)—protections for consumer financial data stored by financial institutions</a:t>
            </a:r>
          </a:p>
          <a:p>
            <a:pPr marL="742569" lvl="1" indent="-255651" defTabSz="685800">
              <a:spcAft>
                <a:spcPct val="0"/>
              </a:spcAft>
            </a:pPr>
            <a:r>
              <a:rPr lang="en-US" sz="2200" kern="1200" dirty="0">
                <a:solidFill>
                  <a:srgbClr val="000000"/>
                </a:solidFill>
                <a:latin typeface="Arial (Body)"/>
              </a:rPr>
              <a:t>Health Insurance Portability and Accountability Act (HIPPA)—standards that govern health data access and protection.</a:t>
            </a:r>
            <a:endParaRPr lang="en-US" sz="2200" dirty="0"/>
          </a:p>
        </p:txBody>
      </p:sp>
    </p:spTree>
    <p:extLst>
      <p:ext uri="{BB962C8B-B14F-4D97-AF65-F5344CB8AC3E}">
        <p14:creationId xmlns:p14="http://schemas.microsoft.com/office/powerpoint/2010/main" val="1002294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Policies for In-House Staff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5" name="Content Placeholder 4"/>
          <p:cNvSpPr>
            <a:spLocks noGrp="1"/>
          </p:cNvSpPr>
          <p:nvPr>
            <p:ph idx="14"/>
          </p:nvPr>
        </p:nvSpPr>
        <p:spPr>
          <a:xfrm>
            <a:off x="1981200" y="1600198"/>
            <a:ext cx="8229600" cy="312806"/>
          </a:xfrm>
        </p:spPr>
        <p:txBody>
          <a:bodyPr/>
          <a:lstStyle/>
          <a:p>
            <a:pPr marL="0" indent="0" defTabSz="685800">
              <a:spcAft>
                <a:spcPct val="0"/>
              </a:spcAft>
              <a:buSzPts val="2400"/>
              <a:buNone/>
              <a:tabLst>
                <a:tab pos="176213" algn="l"/>
              </a:tabLst>
            </a:pPr>
            <a:r>
              <a:rPr lang="en-US" sz="1400" kern="1200" dirty="0">
                <a:solidFill>
                  <a:srgbClr val="000000"/>
                </a:solidFill>
                <a:latin typeface="Arial (Body)"/>
                <a:ea typeface="+mn-ea"/>
                <a:cs typeface="+mn-cs"/>
              </a:rPr>
              <a:t>10-7 How can human safeguards protect against security threats?</a:t>
            </a:r>
          </a:p>
        </p:txBody>
      </p:sp>
      <p:sp>
        <p:nvSpPr>
          <p:cNvPr id="4" name="Content Placeholder 3"/>
          <p:cNvSpPr>
            <a:spLocks noGrp="1"/>
          </p:cNvSpPr>
          <p:nvPr>
            <p:ph idx="1"/>
          </p:nvPr>
        </p:nvSpPr>
        <p:spPr>
          <a:xfrm>
            <a:off x="1981201" y="2066403"/>
            <a:ext cx="4054414" cy="2936919"/>
          </a:xfrm>
        </p:spPr>
        <p:txBody>
          <a:bodyPr wrap="square" lIns="91425" tIns="91425" rIns="91425" bIns="91425" anchor="t" anchorCtr="0">
            <a:noAutofit/>
          </a:bodyPr>
          <a:lstStyle/>
          <a:p>
            <a:pPr marL="255651" indent="-255651" defTabSz="685800">
              <a:spcAft>
                <a:spcPct val="0"/>
              </a:spcAft>
            </a:pPr>
            <a:r>
              <a:rPr lang="en-US" sz="2200" kern="1200" dirty="0">
                <a:solidFill>
                  <a:srgbClr val="000000"/>
                </a:solidFill>
                <a:latin typeface="Arial (Body)"/>
                <a:ea typeface="+mn-ea"/>
                <a:cs typeface="+mn-cs"/>
              </a:rPr>
              <a:t>Position definition</a:t>
            </a:r>
          </a:p>
          <a:p>
            <a:pPr marL="741553" lvl="1" indent="-284353" defTabSz="685800">
              <a:spcAft>
                <a:spcPct val="0"/>
              </a:spcAft>
            </a:pPr>
            <a:r>
              <a:rPr lang="en-US" sz="2200" kern="1200" dirty="0">
                <a:solidFill>
                  <a:srgbClr val="000000"/>
                </a:solidFill>
                <a:latin typeface="Arial (Body)"/>
                <a:ea typeface="+mn-ea"/>
                <a:cs typeface="+mn-cs"/>
              </a:rPr>
              <a:t>Separate duties and authorities</a:t>
            </a:r>
          </a:p>
          <a:p>
            <a:pPr marL="741553" lvl="1" indent="-284353" defTabSz="685800">
              <a:spcAft>
                <a:spcPct val="0"/>
              </a:spcAft>
            </a:pPr>
            <a:r>
              <a:rPr lang="en-US" sz="2200" kern="1200" dirty="0">
                <a:solidFill>
                  <a:srgbClr val="000000"/>
                </a:solidFill>
                <a:latin typeface="Arial (Body)"/>
                <a:ea typeface="+mn-ea"/>
                <a:cs typeface="+mn-cs"/>
              </a:rPr>
              <a:t>Determine least privilege</a:t>
            </a:r>
          </a:p>
          <a:p>
            <a:pPr marL="741553" lvl="1" indent="-284353" defTabSz="685800">
              <a:spcAft>
                <a:spcPct val="0"/>
              </a:spcAft>
            </a:pPr>
            <a:r>
              <a:rPr lang="en-US" sz="2200" kern="1200" dirty="0">
                <a:solidFill>
                  <a:srgbClr val="000000"/>
                </a:solidFill>
                <a:latin typeface="Arial (Body)"/>
                <a:ea typeface="+mn-ea"/>
                <a:cs typeface="+mn-cs"/>
              </a:rPr>
              <a:t>Document position sensitivity</a:t>
            </a:r>
          </a:p>
          <a:p>
            <a:pPr marL="255651" indent="-255651" defTabSz="685800">
              <a:spcAft>
                <a:spcPct val="0"/>
              </a:spcAft>
            </a:pPr>
            <a:r>
              <a:rPr lang="en-US" sz="2200" kern="1200" dirty="0">
                <a:solidFill>
                  <a:srgbClr val="000000"/>
                </a:solidFill>
                <a:latin typeface="Arial (Body)"/>
                <a:ea typeface="+mn-ea"/>
                <a:cs typeface="+mn-cs"/>
              </a:rPr>
              <a:t>Hiring and screening</a:t>
            </a:r>
          </a:p>
        </p:txBody>
      </p:sp>
      <p:sp>
        <p:nvSpPr>
          <p:cNvPr id="3" name="Content Placeholder 2"/>
          <p:cNvSpPr>
            <a:spLocks noGrp="1"/>
          </p:cNvSpPr>
          <p:nvPr>
            <p:ph idx="13"/>
          </p:nvPr>
        </p:nvSpPr>
        <p:spPr>
          <a:xfrm>
            <a:off x="6622211" y="2102780"/>
            <a:ext cx="3588588" cy="735305"/>
          </a:xfrm>
        </p:spPr>
        <p:txBody>
          <a:bodyPr/>
          <a:lstStyle/>
          <a:p>
            <a:pPr marL="0" indent="0" defTabSz="685800">
              <a:spcAft>
                <a:spcPct val="0"/>
              </a:spcAft>
              <a:buSzPts val="2400"/>
              <a:buNone/>
              <a:tabLst>
                <a:tab pos="176213" algn="l"/>
              </a:tabLst>
            </a:pPr>
            <a:r>
              <a:rPr lang="en-US" sz="2000" b="1" kern="1200" dirty="0">
                <a:solidFill>
                  <a:srgbClr val="000000"/>
                </a:solidFill>
                <a:latin typeface="Arial (Body)"/>
                <a:ea typeface="+mn-ea"/>
                <a:cs typeface="+mn-cs"/>
              </a:rPr>
              <a:t>Figure 10-13</a:t>
            </a:r>
            <a:r>
              <a:rPr lang="en-US" sz="2000" kern="1200" dirty="0">
                <a:solidFill>
                  <a:srgbClr val="000000"/>
                </a:solidFill>
                <a:latin typeface="Arial (Body)"/>
                <a:ea typeface="+mn-ea"/>
                <a:cs typeface="+mn-cs"/>
              </a:rPr>
              <a:t> Security Policy for In-House Staff (continues on next slide)</a:t>
            </a:r>
          </a:p>
        </p:txBody>
      </p:sp>
      <p:pic>
        <p:nvPicPr>
          <p:cNvPr id="7" name="Picture 6" descr="Figure showing security policies that apply to in-house staff">
            <a:extLst>
              <a:ext uri="{FF2B5EF4-FFF2-40B4-BE49-F238E27FC236}">
                <a16:creationId xmlns:a16="http://schemas.microsoft.com/office/drawing/2014/main" id="{EB10671D-026D-4C37-B59C-56853DCE35EA}"/>
              </a:ext>
            </a:extLst>
          </p:cNvPr>
          <p:cNvPicPr>
            <a:picLocks noChangeAspect="1"/>
          </p:cNvPicPr>
          <p:nvPr/>
        </p:nvPicPr>
        <p:blipFill>
          <a:blip r:embed="rId3"/>
          <a:srcRect/>
          <a:stretch/>
        </p:blipFill>
        <p:spPr>
          <a:xfrm>
            <a:off x="6156388" y="3268674"/>
            <a:ext cx="4231873" cy="2105158"/>
          </a:xfrm>
          <a:prstGeom prst="rect">
            <a:avLst/>
          </a:prstGeom>
        </p:spPr>
      </p:pic>
    </p:spTree>
    <p:extLst>
      <p:ext uri="{BB962C8B-B14F-4D97-AF65-F5344CB8AC3E}">
        <p14:creationId xmlns:p14="http://schemas.microsoft.com/office/powerpoint/2010/main" val="2205005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Policies for In-House Staff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5" name="Content Placeholder 4"/>
          <p:cNvSpPr>
            <a:spLocks noGrp="1"/>
          </p:cNvSpPr>
          <p:nvPr>
            <p:ph idx="14"/>
          </p:nvPr>
        </p:nvSpPr>
        <p:spPr>
          <a:xfrm>
            <a:off x="1981200" y="1600198"/>
            <a:ext cx="8229600" cy="354444"/>
          </a:xfrm>
        </p:spPr>
        <p:txBody>
          <a:bodyPr/>
          <a:lstStyle/>
          <a:p>
            <a:pPr marL="0" indent="0" defTabSz="685800">
              <a:spcAft>
                <a:spcPct val="0"/>
              </a:spcAft>
              <a:buSzPts val="2400"/>
              <a:buNone/>
              <a:tabLst>
                <a:tab pos="176213" algn="l"/>
              </a:tabLst>
            </a:pPr>
            <a:r>
              <a:rPr lang="en-US" sz="1400" kern="1200" dirty="0">
                <a:solidFill>
                  <a:srgbClr val="000000"/>
                </a:solidFill>
                <a:latin typeface="Arial (Body)"/>
                <a:ea typeface="+mn-ea"/>
                <a:cs typeface="+mn-cs"/>
              </a:rPr>
              <a:t>10-7 How can human safeguards protect against security threats?</a:t>
            </a:r>
          </a:p>
        </p:txBody>
      </p:sp>
      <p:sp>
        <p:nvSpPr>
          <p:cNvPr id="4" name="Content Placeholder 3"/>
          <p:cNvSpPr>
            <a:spLocks noGrp="1"/>
          </p:cNvSpPr>
          <p:nvPr>
            <p:ph idx="1"/>
          </p:nvPr>
        </p:nvSpPr>
        <p:spPr>
          <a:xfrm>
            <a:off x="1981201" y="2066402"/>
            <a:ext cx="4645395" cy="3092194"/>
          </a:xfrm>
        </p:spPr>
        <p:txBody>
          <a:bodyPr wrap="square" lIns="91425" tIns="91425" rIns="91425" bIns="91425" anchor="t" anchorCtr="0">
            <a:noAutofit/>
          </a:bodyPr>
          <a:lstStyle/>
          <a:p>
            <a:pPr indent="-255600"/>
            <a:r>
              <a:rPr lang="en-US" sz="2200" dirty="0">
                <a:latin typeface="+mn-lt"/>
              </a:rPr>
              <a:t>Dissemination and enforcement</a:t>
            </a:r>
          </a:p>
          <a:p>
            <a:pPr lvl="1" indent="-284400"/>
            <a:r>
              <a:rPr lang="en-US" sz="2200" dirty="0">
                <a:latin typeface="+mn-lt"/>
              </a:rPr>
              <a:t>Responsibility</a:t>
            </a:r>
          </a:p>
          <a:p>
            <a:pPr lvl="1" indent="-284400"/>
            <a:r>
              <a:rPr lang="en-US" sz="2200" dirty="0">
                <a:latin typeface="+mn-lt"/>
              </a:rPr>
              <a:t>Accountability</a:t>
            </a:r>
          </a:p>
          <a:p>
            <a:pPr lvl="1" indent="-284400"/>
            <a:r>
              <a:rPr lang="en-US" sz="2200" dirty="0">
                <a:latin typeface="+mn-lt"/>
              </a:rPr>
              <a:t>Compliance</a:t>
            </a:r>
          </a:p>
          <a:p>
            <a:pPr indent="-255600"/>
            <a:r>
              <a:rPr lang="en-US" sz="2200" dirty="0">
                <a:latin typeface="+mn-lt"/>
              </a:rPr>
              <a:t>Termination</a:t>
            </a:r>
          </a:p>
          <a:p>
            <a:pPr lvl="1" indent="-284400"/>
            <a:r>
              <a:rPr lang="en-US" sz="2200" dirty="0">
                <a:latin typeface="+mn-lt"/>
              </a:rPr>
              <a:t>Friendly</a:t>
            </a:r>
          </a:p>
          <a:p>
            <a:pPr lvl="1" indent="-284400"/>
            <a:r>
              <a:rPr lang="en-US" sz="2200" dirty="0">
                <a:latin typeface="+mn-lt"/>
              </a:rPr>
              <a:t>Unfriendly</a:t>
            </a:r>
          </a:p>
        </p:txBody>
      </p:sp>
      <p:sp>
        <p:nvSpPr>
          <p:cNvPr id="3" name="Content Placeholder 2"/>
          <p:cNvSpPr>
            <a:spLocks noGrp="1"/>
          </p:cNvSpPr>
          <p:nvPr>
            <p:ph idx="13"/>
          </p:nvPr>
        </p:nvSpPr>
        <p:spPr>
          <a:xfrm>
            <a:off x="6734355" y="2005553"/>
            <a:ext cx="3476444" cy="743932"/>
          </a:xfrm>
        </p:spPr>
        <p:txBody>
          <a:bodyPr/>
          <a:lstStyle/>
          <a:p>
            <a:pPr marL="0" indent="0" defTabSz="685800">
              <a:spcAft>
                <a:spcPct val="0"/>
              </a:spcAft>
              <a:buSzPts val="2400"/>
              <a:buNone/>
              <a:tabLst>
                <a:tab pos="176213" algn="l"/>
              </a:tabLst>
            </a:pPr>
            <a:r>
              <a:rPr lang="en-US" sz="2000" b="1" kern="1200" dirty="0">
                <a:solidFill>
                  <a:srgbClr val="000000"/>
                </a:solidFill>
                <a:latin typeface="Arial (Body)"/>
                <a:ea typeface="+mn-ea"/>
                <a:cs typeface="+mn-cs"/>
              </a:rPr>
              <a:t>Figure 10-13</a:t>
            </a:r>
            <a:r>
              <a:rPr lang="en-US" sz="2000" kern="1200" dirty="0">
                <a:solidFill>
                  <a:srgbClr val="000000"/>
                </a:solidFill>
                <a:latin typeface="Arial (Body)"/>
                <a:ea typeface="+mn-ea"/>
                <a:cs typeface="+mn-cs"/>
              </a:rPr>
              <a:t> Security Policy for In-House Staff (cont’d.)</a:t>
            </a:r>
          </a:p>
        </p:txBody>
      </p:sp>
      <p:pic>
        <p:nvPicPr>
          <p:cNvPr id="8" name="Picture 7" descr="More policies that apply to in-house staff">
            <a:extLst>
              <a:ext uri="{FF2B5EF4-FFF2-40B4-BE49-F238E27FC236}">
                <a16:creationId xmlns:a16="http://schemas.microsoft.com/office/drawing/2014/main" id="{01438F08-61BE-4307-89A3-C0F69B2FD746}"/>
              </a:ext>
            </a:extLst>
          </p:cNvPr>
          <p:cNvPicPr>
            <a:picLocks noChangeAspect="1"/>
          </p:cNvPicPr>
          <p:nvPr/>
        </p:nvPicPr>
        <p:blipFill>
          <a:blip r:embed="rId3"/>
          <a:srcRect/>
          <a:stretch/>
        </p:blipFill>
        <p:spPr>
          <a:xfrm>
            <a:off x="6626596" y="2749486"/>
            <a:ext cx="3804641" cy="3003663"/>
          </a:xfrm>
          <a:prstGeom prst="rect">
            <a:avLst/>
          </a:prstGeom>
        </p:spPr>
      </p:pic>
    </p:spTree>
    <p:extLst>
      <p:ext uri="{BB962C8B-B14F-4D97-AF65-F5344CB8AC3E}">
        <p14:creationId xmlns:p14="http://schemas.microsoft.com/office/powerpoint/2010/main" val="102286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 Think You’ll See That We Really Do Take Security Seriously.</a:t>
            </a:r>
            <a:r>
              <a:rPr lang="en-US" sz="3200" kern="1200" dirty="0">
                <a:latin typeface="Times New Roman" panose="02020603050405020304" pitchFamily="18" charset="0"/>
                <a:ea typeface="+mj-ea"/>
                <a:cs typeface="Times New Roman" panose="02020603050405020304" pitchFamily="18" charset="0"/>
              </a:rPr>
              <a:t>”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3" name="Text Placeholder 2"/>
          <p:cNvSpPr>
            <a:spLocks noGrp="1"/>
          </p:cNvSpPr>
          <p:nvPr>
            <p:ph type="body" idx="1"/>
          </p:nvPr>
        </p:nvSpPr>
        <p:spPr/>
        <p:txBody>
          <a:bodyPr wrap="square" lIns="91425" tIns="91425" rIns="91425" bIns="91425" anchor="t" anchorCtr="0">
            <a:noAutofit/>
          </a:bodyPr>
          <a:lstStyle/>
          <a:p>
            <a:pPr marL="255651" indent="-255651" defTabSz="685800">
              <a:spcAft>
                <a:spcPct val="0"/>
              </a:spcAft>
              <a:buSzPts val="2400"/>
              <a:tabLst/>
            </a:pP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implements secure coding practices and secure data backup.</a:t>
            </a:r>
          </a:p>
          <a:p>
            <a:pPr marL="255651" indent="-255651" defTabSz="685800">
              <a:spcAft>
                <a:spcPct val="0"/>
              </a:spcAft>
              <a:buSzPts val="2400"/>
              <a:tabLst/>
            </a:pPr>
            <a:r>
              <a:rPr lang="en-US" sz="2400" kern="1200" dirty="0">
                <a:solidFill>
                  <a:srgbClr val="000000"/>
                </a:solidFill>
                <a:latin typeface="Arial (Body)"/>
                <a:ea typeface="+mn-ea"/>
                <a:cs typeface="+mn-cs"/>
              </a:rPr>
              <a:t>Users interact with radio buttons, dropdown menus, and other interactive 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 elements.</a:t>
            </a:r>
          </a:p>
          <a:p>
            <a:pPr marL="255651" indent="-255651" defTabSz="685800">
              <a:spcAft>
                <a:spcPct val="0"/>
              </a:spcAft>
              <a:buSzPts val="2400"/>
              <a:tabLst/>
            </a:pPr>
            <a:r>
              <a:rPr lang="en-US" sz="2400" kern="1200" dirty="0">
                <a:solidFill>
                  <a:srgbClr val="000000"/>
                </a:solidFill>
                <a:latin typeface="Arial (Body)"/>
                <a:ea typeface="+mn-ea"/>
                <a:cs typeface="+mn-cs"/>
              </a:rPr>
              <a:t>Reduces the possibility of an 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Q</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L injection attack.</a:t>
            </a:r>
          </a:p>
          <a:p>
            <a:pPr marL="255651" indent="-255651" defTabSz="685800">
              <a:spcAft>
                <a:spcPct val="0"/>
              </a:spcAft>
              <a:buSzPts val="2400"/>
              <a:tabLst/>
            </a:pPr>
            <a:r>
              <a:rPr lang="en-US" sz="2400" kern="1200" dirty="0">
                <a:solidFill>
                  <a:srgbClr val="000000"/>
                </a:solidFill>
                <a:latin typeface="Arial (Body)"/>
                <a:ea typeface="+mn-ea"/>
                <a:cs typeface="+mn-cs"/>
              </a:rPr>
              <a:t>New technology typically brings new risks.</a:t>
            </a:r>
          </a:p>
        </p:txBody>
      </p:sp>
    </p:spTree>
    <p:extLst>
      <p:ext uri="{BB962C8B-B14F-4D97-AF65-F5344CB8AC3E}">
        <p14:creationId xmlns:p14="http://schemas.microsoft.com/office/powerpoint/2010/main" val="4109900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Human Safeguards for Nonemployee Personnel</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255651" indent="-255651" defTabSz="685800">
              <a:spcAft>
                <a:spcPct val="0"/>
              </a:spcAft>
              <a:buSzPts val="2400"/>
            </a:pPr>
            <a:r>
              <a:rPr lang="en-US" sz="2400" kern="1200" dirty="0">
                <a:solidFill>
                  <a:srgbClr val="000000"/>
                </a:solidFill>
                <a:latin typeface="+mn-lt"/>
                <a:ea typeface="+mn-ea"/>
                <a:cs typeface="+mn-cs"/>
              </a:rPr>
              <a:t>Temporary personnel, vendors, partner personnel (employees of business partners), and the public.</a:t>
            </a:r>
          </a:p>
          <a:p>
            <a:pPr marL="255651" indent="-255651" defTabSz="685800">
              <a:spcAft>
                <a:spcPct val="0"/>
              </a:spcAft>
              <a:buSzPts val="2400"/>
            </a:pPr>
            <a:r>
              <a:rPr lang="en-US" sz="2400" kern="1200" dirty="0">
                <a:solidFill>
                  <a:srgbClr val="000000"/>
                </a:solidFill>
                <a:latin typeface="+mn-lt"/>
                <a:ea typeface="+mn-ea"/>
                <a:cs typeface="+mn-cs"/>
              </a:rPr>
              <a:t>Require vendors and partners to perform appropriate screening and security training.</a:t>
            </a:r>
          </a:p>
          <a:p>
            <a:pPr marL="255651" indent="-255651" defTabSz="685800">
              <a:spcAft>
                <a:spcPct val="0"/>
              </a:spcAft>
              <a:buSzPts val="2400"/>
            </a:pPr>
            <a:r>
              <a:rPr lang="en-US" sz="2400" kern="1200" dirty="0">
                <a:solidFill>
                  <a:srgbClr val="000000"/>
                </a:solidFill>
                <a:latin typeface="+mn-lt"/>
                <a:ea typeface="+mn-ea"/>
                <a:cs typeface="+mn-cs"/>
              </a:rPr>
              <a:t>Contract specifies security responsibilities.</a:t>
            </a:r>
          </a:p>
          <a:p>
            <a:pPr marL="255651" indent="-255651" defTabSz="685800">
              <a:spcAft>
                <a:spcPct val="0"/>
              </a:spcAft>
              <a:buSzPts val="2400"/>
            </a:pPr>
            <a:r>
              <a:rPr lang="en-US" sz="2400" kern="1200" dirty="0">
                <a:solidFill>
                  <a:srgbClr val="000000"/>
                </a:solidFill>
                <a:latin typeface="+mn-lt"/>
                <a:ea typeface="+mn-ea"/>
                <a:cs typeface="+mn-cs"/>
              </a:rPr>
              <a:t>Provide accounts and passwords with least privilege and remove accounts as soon as possible.</a:t>
            </a:r>
          </a:p>
        </p:txBody>
      </p:sp>
    </p:spTree>
    <p:extLst>
      <p:ext uri="{BB962C8B-B14F-4D97-AF65-F5344CB8AC3E}">
        <p14:creationId xmlns:p14="http://schemas.microsoft.com/office/powerpoint/2010/main" val="4039574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Public User Considerations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255651" indent="-255651" defTabSz="685800">
              <a:spcAft>
                <a:spcPct val="0"/>
              </a:spcAft>
              <a:buSzPts val="2400"/>
            </a:pPr>
            <a:r>
              <a:rPr lang="en-US" sz="2400" kern="1200" dirty="0">
                <a:solidFill>
                  <a:srgbClr val="000000"/>
                </a:solidFill>
                <a:latin typeface="+mn-lt"/>
                <a:ea typeface="+mn-ea"/>
                <a:cs typeface="+mn-cs"/>
              </a:rPr>
              <a:t>Public users of Web sites and other openly accessible information systems cannot be held accountable for security violations.</a:t>
            </a:r>
          </a:p>
          <a:p>
            <a:pPr marL="741553" lvl="1" indent="-284353" defTabSz="685800">
              <a:spcAft>
                <a:spcPct val="0"/>
              </a:spcAft>
              <a:buSzPts val="2400"/>
            </a:pPr>
            <a:r>
              <a:rPr lang="en-US" sz="2400" b="1" kern="1200" dirty="0">
                <a:solidFill>
                  <a:srgbClr val="000000"/>
                </a:solidFill>
                <a:latin typeface="+mn-lt"/>
                <a:ea typeface="+mn-ea"/>
                <a:cs typeface="+mn-cs"/>
              </a:rPr>
              <a:t>Hardening—</a:t>
            </a:r>
            <a:r>
              <a:rPr lang="en-US" sz="2400" kern="1200" dirty="0">
                <a:solidFill>
                  <a:srgbClr val="000000"/>
                </a:solidFill>
                <a:latin typeface="+mn-lt"/>
                <a:ea typeface="+mn-ea"/>
                <a:cs typeface="+mn-cs"/>
              </a:rPr>
              <a:t>reduce the system’s vulnerabilities</a:t>
            </a:r>
          </a:p>
          <a:p>
            <a:pPr marL="1144778" lvl="2" indent="-230378" defTabSz="685800">
              <a:spcAft>
                <a:spcPct val="0"/>
              </a:spcAft>
              <a:buSzPts val="2400"/>
            </a:pPr>
            <a:r>
              <a:rPr lang="en-US" sz="2400" kern="1200" dirty="0">
                <a:solidFill>
                  <a:srgbClr val="000000"/>
                </a:solidFill>
                <a:latin typeface="+mn-lt"/>
                <a:ea typeface="+mn-ea"/>
                <a:cs typeface="+mn-cs"/>
              </a:rPr>
              <a:t>Special versions of operating system.</a:t>
            </a:r>
          </a:p>
          <a:p>
            <a:pPr marL="1144778" lvl="2" indent="-230378" defTabSz="685800">
              <a:spcAft>
                <a:spcPct val="0"/>
              </a:spcAft>
              <a:buSzPts val="2400"/>
            </a:pPr>
            <a:r>
              <a:rPr lang="en-US" sz="2400" kern="1200" dirty="0">
                <a:solidFill>
                  <a:srgbClr val="000000"/>
                </a:solidFill>
                <a:latin typeface="+mn-lt"/>
                <a:ea typeface="+mn-ea"/>
                <a:cs typeface="+mn-cs"/>
              </a:rPr>
              <a:t>Lock down or eliminate operating systems features and functions not required by application.</a:t>
            </a:r>
          </a:p>
          <a:p>
            <a:pPr marL="741553" lvl="1" indent="-284353" defTabSz="685800">
              <a:spcAft>
                <a:spcPct val="0"/>
              </a:spcAft>
              <a:buSzPts val="2400"/>
            </a:pPr>
            <a:r>
              <a:rPr lang="en-US" sz="2400" kern="1200" dirty="0">
                <a:solidFill>
                  <a:srgbClr val="000000"/>
                </a:solidFill>
                <a:latin typeface="+mn-lt"/>
                <a:ea typeface="+mn-ea"/>
                <a:cs typeface="+mn-cs"/>
              </a:rPr>
              <a:t>Protect such users from internal company security problems.</a:t>
            </a:r>
          </a:p>
        </p:txBody>
      </p:sp>
    </p:spTree>
    <p:extLst>
      <p:ext uri="{BB962C8B-B14F-4D97-AF65-F5344CB8AC3E}">
        <p14:creationId xmlns:p14="http://schemas.microsoft.com/office/powerpoint/2010/main" val="700850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Account Administration</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255651" indent="-255651" defTabSz="685800">
              <a:spcAft>
                <a:spcPct val="0"/>
              </a:spcAft>
              <a:buSzPts val="2400"/>
            </a:pPr>
            <a:r>
              <a:rPr lang="en-US" sz="2400" kern="1200" dirty="0">
                <a:solidFill>
                  <a:srgbClr val="000000"/>
                </a:solidFill>
                <a:latin typeface="+mn-lt"/>
                <a:ea typeface="+mn-ea"/>
                <a:cs typeface="+mn-cs"/>
              </a:rPr>
              <a:t>Account Management</a:t>
            </a:r>
          </a:p>
          <a:p>
            <a:pPr marL="741553" lvl="1" indent="-284353" defTabSz="685800">
              <a:spcAft>
                <a:spcPct val="0"/>
              </a:spcAft>
              <a:buSzPts val="2400"/>
            </a:pPr>
            <a:r>
              <a:rPr lang="en-US" sz="2400" kern="1200" dirty="0">
                <a:solidFill>
                  <a:srgbClr val="000000"/>
                </a:solidFill>
                <a:latin typeface="+mn-lt"/>
                <a:ea typeface="+mn-ea"/>
                <a:cs typeface="+mn-cs"/>
              </a:rPr>
              <a:t>Standards for new user accounts, modification of account permissions, removal of unneeded accounts.</a:t>
            </a:r>
          </a:p>
          <a:p>
            <a:pPr marL="255651" indent="-255651" defTabSz="685800">
              <a:spcAft>
                <a:spcPct val="0"/>
              </a:spcAft>
              <a:buSzPts val="2400"/>
            </a:pPr>
            <a:r>
              <a:rPr lang="en-US" sz="2400" kern="1200" dirty="0">
                <a:solidFill>
                  <a:srgbClr val="000000"/>
                </a:solidFill>
                <a:latin typeface="+mn-lt"/>
                <a:ea typeface="+mn-ea"/>
                <a:cs typeface="+mn-cs"/>
              </a:rPr>
              <a:t>Password Management</a:t>
            </a:r>
          </a:p>
          <a:p>
            <a:pPr marL="741553" lvl="1" indent="-284353" defTabSz="685800">
              <a:spcAft>
                <a:spcPct val="0"/>
              </a:spcAft>
              <a:buSzPts val="2400"/>
            </a:pPr>
            <a:r>
              <a:rPr lang="en-US" sz="2400" kern="1200" dirty="0">
                <a:solidFill>
                  <a:srgbClr val="000000"/>
                </a:solidFill>
                <a:latin typeface="+mn-lt"/>
                <a:ea typeface="+mn-ea"/>
                <a:cs typeface="+mn-cs"/>
              </a:rPr>
              <a:t>Users change passwords frequently.</a:t>
            </a:r>
          </a:p>
          <a:p>
            <a:pPr marL="255651" indent="-255651" defTabSz="685800">
              <a:spcAft>
                <a:spcPct val="0"/>
              </a:spcAft>
              <a:buSzPts val="2400"/>
            </a:pPr>
            <a:r>
              <a:rPr lang="en-US" sz="2400" kern="1200" dirty="0">
                <a:solidFill>
                  <a:srgbClr val="000000"/>
                </a:solidFill>
                <a:latin typeface="+mn-lt"/>
                <a:ea typeface="+mn-ea"/>
                <a:cs typeface="+mn-cs"/>
              </a:rPr>
              <a:t>Help Desk Policies</a:t>
            </a:r>
          </a:p>
          <a:p>
            <a:pPr marL="741553" lvl="1" indent="-284353" defTabSz="685800">
              <a:spcAft>
                <a:spcPct val="0"/>
              </a:spcAft>
              <a:buSzPts val="2400"/>
            </a:pPr>
            <a:r>
              <a:rPr lang="en-US" sz="2400" kern="1200" dirty="0">
                <a:solidFill>
                  <a:srgbClr val="000000"/>
                </a:solidFill>
                <a:latin typeface="+mn-lt"/>
                <a:ea typeface="+mn-ea"/>
                <a:cs typeface="+mn-cs"/>
              </a:rPr>
              <a:t>Provide means of authenticating users.</a:t>
            </a:r>
          </a:p>
        </p:txBody>
      </p:sp>
    </p:spTree>
    <p:extLst>
      <p:ext uri="{BB962C8B-B14F-4D97-AF65-F5344CB8AC3E}">
        <p14:creationId xmlns:p14="http://schemas.microsoft.com/office/powerpoint/2010/main" val="971771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Sample Account Acknowledgement Form</a:t>
            </a:r>
            <a:endParaRPr lang="en-US" b="0" kern="1200" dirty="0">
              <a:latin typeface="Times New Roman" panose="02020603050405020304" pitchFamily="18" charset="0"/>
              <a:ea typeface="+mj-ea"/>
              <a:cs typeface="Times New Roman" panose="02020603050405020304" pitchFamily="18" charset="0"/>
            </a:endParaRPr>
          </a:p>
        </p:txBody>
      </p:sp>
      <p:sp>
        <p:nvSpPr>
          <p:cNvPr id="8" name="Text Placeholder 7"/>
          <p:cNvSpPr>
            <a:spLocks noGrp="1"/>
          </p:cNvSpPr>
          <p:nvPr>
            <p:ph type="body" idx="1"/>
          </p:nvPr>
        </p:nvSpPr>
        <p:spPr>
          <a:xfrm>
            <a:off x="1981200" y="1600200"/>
            <a:ext cx="8229600" cy="3561080"/>
          </a:xfrm>
        </p:spPr>
        <p:txBody>
          <a:bodyPr/>
          <a:lstStyle/>
          <a:p>
            <a:pPr marL="0" indent="0" defTabSz="685800">
              <a:spcAft>
                <a:spcPct val="0"/>
              </a:spcAft>
              <a:buSzPts val="2400"/>
              <a:buNone/>
              <a:tabLst>
                <a:tab pos="176213" algn="l"/>
              </a:tabLst>
            </a:pPr>
            <a:r>
              <a:rPr lang="en-US" sz="1400" dirty="0">
                <a:latin typeface="+mn-lt"/>
              </a:rPr>
              <a:t>10-7 How can human safeguards protect against security threats?</a:t>
            </a:r>
          </a:p>
          <a:p>
            <a:pPr marL="0" indent="0" defTabSz="685800">
              <a:spcAft>
                <a:spcPct val="0"/>
              </a:spcAft>
              <a:buSzPts val="2400"/>
              <a:buNone/>
              <a:tabLst>
                <a:tab pos="176213" algn="l"/>
              </a:tabLst>
            </a:pPr>
            <a:r>
              <a:rPr lang="en-US" sz="2200" b="1" dirty="0">
                <a:latin typeface="+mn-lt"/>
              </a:rPr>
              <a:t>Figure 10-14 </a:t>
            </a:r>
            <a:r>
              <a:rPr lang="en-US" sz="2200" dirty="0">
                <a:latin typeface="+mn-lt"/>
              </a:rPr>
              <a:t>Sample Account Acknowledgement Form</a:t>
            </a:r>
          </a:p>
        </p:txBody>
      </p:sp>
      <p:pic>
        <p:nvPicPr>
          <p:cNvPr id="6" name="Picture 5" descr="Figure showing a sample of an account acknowledgement form">
            <a:extLst>
              <a:ext uri="{FF2B5EF4-FFF2-40B4-BE49-F238E27FC236}">
                <a16:creationId xmlns:a16="http://schemas.microsoft.com/office/drawing/2014/main" id="{105FB8E2-4592-4CDA-A44D-35BF548078F7}"/>
              </a:ext>
            </a:extLst>
          </p:cNvPr>
          <p:cNvPicPr>
            <a:picLocks noChangeAspect="1"/>
          </p:cNvPicPr>
          <p:nvPr/>
        </p:nvPicPr>
        <p:blipFill>
          <a:blip r:embed="rId3"/>
          <a:stretch>
            <a:fillRect/>
          </a:stretch>
        </p:blipFill>
        <p:spPr>
          <a:xfrm>
            <a:off x="2034268" y="2533331"/>
            <a:ext cx="8123465" cy="3607775"/>
          </a:xfrm>
          <a:prstGeom prst="rect">
            <a:avLst/>
          </a:prstGeom>
        </p:spPr>
      </p:pic>
    </p:spTree>
    <p:extLst>
      <p:ext uri="{BB962C8B-B14F-4D97-AF65-F5344CB8AC3E}">
        <p14:creationId xmlns:p14="http://schemas.microsoft.com/office/powerpoint/2010/main" val="1888242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Systems Procedures</a:t>
            </a:r>
          </a:p>
        </p:txBody>
      </p:sp>
      <p:sp>
        <p:nvSpPr>
          <p:cNvPr id="4" name="Content Placeholder 3"/>
          <p:cNvSpPr>
            <a:spLocks noGrp="1"/>
          </p:cNvSpPr>
          <p:nvPr>
            <p:ph type="body" idx="1"/>
          </p:nvPr>
        </p:nvSpPr>
        <p:spPr>
          <a:xfrm>
            <a:off x="1981200" y="1600201"/>
            <a:ext cx="8229600" cy="848359"/>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0" indent="0" defTabSz="685800">
              <a:buSzPts val="2400"/>
              <a:buNone/>
            </a:pPr>
            <a:r>
              <a:rPr lang="en-US" sz="2200" b="1" kern="1200" dirty="0">
                <a:solidFill>
                  <a:srgbClr val="000000"/>
                </a:solidFill>
                <a:latin typeface="+mn-lt"/>
                <a:ea typeface="+mn-ea"/>
                <a:cs typeface="+mn-cs"/>
              </a:rPr>
              <a:t>Figure 10-15</a:t>
            </a:r>
            <a:r>
              <a:rPr lang="en-US" sz="2200" kern="1200" dirty="0">
                <a:solidFill>
                  <a:srgbClr val="000000"/>
                </a:solidFill>
                <a:latin typeface="+mn-lt"/>
                <a:ea typeface="+mn-ea"/>
                <a:cs typeface="+mn-cs"/>
              </a:rPr>
              <a:t> Systems Procedures</a:t>
            </a:r>
          </a:p>
        </p:txBody>
      </p:sp>
      <p:pic>
        <p:nvPicPr>
          <p:cNvPr id="5" name="Picture 4" descr="Figure listing several human safeguards and systems procedures">
            <a:extLst>
              <a:ext uri="{FF2B5EF4-FFF2-40B4-BE49-F238E27FC236}">
                <a16:creationId xmlns:a16="http://schemas.microsoft.com/office/drawing/2014/main" id="{D2BB34A4-7C2A-4F54-B73E-DCF8A08A258F}"/>
              </a:ext>
            </a:extLst>
          </p:cNvPr>
          <p:cNvPicPr>
            <a:picLocks noChangeAspect="1"/>
          </p:cNvPicPr>
          <p:nvPr/>
        </p:nvPicPr>
        <p:blipFill>
          <a:blip r:embed="rId3"/>
          <a:stretch>
            <a:fillRect/>
          </a:stretch>
        </p:blipFill>
        <p:spPr>
          <a:xfrm>
            <a:off x="2054679" y="2512006"/>
            <a:ext cx="7429500" cy="3794872"/>
          </a:xfrm>
          <a:prstGeom prst="rect">
            <a:avLst/>
          </a:prstGeom>
        </p:spPr>
      </p:pic>
    </p:spTree>
    <p:extLst>
      <p:ext uri="{BB962C8B-B14F-4D97-AF65-F5344CB8AC3E}">
        <p14:creationId xmlns:p14="http://schemas.microsoft.com/office/powerpoint/2010/main" val="1807936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Monitoring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a:xfrm>
            <a:off x="1981200" y="1600200"/>
            <a:ext cx="8229600" cy="4739640"/>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255651" indent="-255651" defTabSz="685800">
              <a:spcAft>
                <a:spcPct val="0"/>
              </a:spcAft>
            </a:pPr>
            <a:r>
              <a:rPr lang="en-US" sz="2200" kern="1200" dirty="0">
                <a:solidFill>
                  <a:srgbClr val="000000"/>
                </a:solidFill>
                <a:latin typeface="+mn-lt"/>
                <a:ea typeface="+mn-ea"/>
                <a:cs typeface="+mn-cs"/>
              </a:rPr>
              <a:t>Server activity logs</a:t>
            </a:r>
          </a:p>
          <a:p>
            <a:pPr marL="741553" lvl="1" indent="-284353" defTabSz="685800">
              <a:spcAft>
                <a:spcPct val="0"/>
              </a:spcAft>
            </a:pPr>
            <a:r>
              <a:rPr lang="en-US" sz="2200" kern="1200" dirty="0">
                <a:solidFill>
                  <a:srgbClr val="000000"/>
                </a:solidFill>
                <a:latin typeface="+mn-lt"/>
                <a:ea typeface="+mn-ea"/>
                <a:cs typeface="+mn-cs"/>
              </a:rPr>
              <a:t>Firewall log</a:t>
            </a:r>
          </a:p>
          <a:p>
            <a:pPr marL="1144778" lvl="2" indent="-230378" defTabSz="685800">
              <a:spcAft>
                <a:spcPct val="0"/>
              </a:spcAft>
            </a:pPr>
            <a:r>
              <a:rPr lang="en-US" sz="2200" kern="1200" dirty="0">
                <a:solidFill>
                  <a:srgbClr val="000000"/>
                </a:solidFill>
                <a:latin typeface="+mn-lt"/>
                <a:ea typeface="+mn-ea"/>
                <a:cs typeface="+mn-cs"/>
              </a:rPr>
              <a:t>Lists of all dropped packets, infiltration attempts, unauthorized access, attempts from within the firewall.</a:t>
            </a:r>
          </a:p>
          <a:p>
            <a:pPr marL="741553" lvl="1" indent="-284353" defTabSz="685800">
              <a:spcAft>
                <a:spcPct val="0"/>
              </a:spcAft>
            </a:pPr>
            <a:r>
              <a:rPr lang="en-US" sz="2200" kern="1200" dirty="0">
                <a:solidFill>
                  <a:srgbClr val="000000"/>
                </a:solidFill>
                <a:latin typeface="+mn-lt"/>
                <a:ea typeface="+mn-ea"/>
                <a:cs typeface="+mn-cs"/>
              </a:rPr>
              <a:t>D</a:t>
            </a:r>
            <a:r>
              <a:rPr lang="en-US" sz="100" kern="1200" dirty="0">
                <a:solidFill>
                  <a:srgbClr val="000000"/>
                </a:solidFill>
                <a:latin typeface="+mn-lt"/>
                <a:ea typeface="+mn-ea"/>
                <a:cs typeface="+mn-cs"/>
              </a:rPr>
              <a:t> </a:t>
            </a:r>
            <a:r>
              <a:rPr lang="en-US" sz="22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2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200" kern="1200" dirty="0">
                <a:solidFill>
                  <a:srgbClr val="000000"/>
                </a:solidFill>
                <a:latin typeface="+mn-lt"/>
                <a:ea typeface="+mn-ea"/>
                <a:cs typeface="+mn-cs"/>
              </a:rPr>
              <a:t>S</a:t>
            </a:r>
          </a:p>
          <a:p>
            <a:pPr marL="1144778" lvl="2" indent="-230378" defTabSz="685800">
              <a:spcAft>
                <a:spcPct val="0"/>
              </a:spcAft>
            </a:pPr>
            <a:r>
              <a:rPr lang="en-US" sz="2200" kern="1200" dirty="0">
                <a:solidFill>
                  <a:srgbClr val="000000"/>
                </a:solidFill>
                <a:latin typeface="+mn-lt"/>
                <a:ea typeface="+mn-ea"/>
                <a:cs typeface="+mn-cs"/>
              </a:rPr>
              <a:t>Successful and failed logins.</a:t>
            </a:r>
          </a:p>
          <a:p>
            <a:pPr marL="741553" lvl="1" indent="-284353" defTabSz="685800">
              <a:spcAft>
                <a:spcPct val="0"/>
              </a:spcAft>
            </a:pPr>
            <a:r>
              <a:rPr lang="en-US" sz="2200" kern="1200" dirty="0">
                <a:solidFill>
                  <a:srgbClr val="000000"/>
                </a:solidFill>
                <a:latin typeface="+mn-lt"/>
                <a:ea typeface="+mn-ea"/>
                <a:cs typeface="+mn-cs"/>
              </a:rPr>
              <a:t>Web servers</a:t>
            </a:r>
          </a:p>
          <a:p>
            <a:pPr marL="1144778" lvl="2" indent="-230378" defTabSz="685800">
              <a:spcAft>
                <a:spcPct val="0"/>
              </a:spcAft>
            </a:pPr>
            <a:r>
              <a:rPr lang="en-US" sz="2200" kern="1200" dirty="0">
                <a:solidFill>
                  <a:srgbClr val="000000"/>
                </a:solidFill>
                <a:latin typeface="+mn-lt"/>
                <a:ea typeface="+mn-ea"/>
                <a:cs typeface="+mn-cs"/>
              </a:rPr>
              <a:t>Voluminous logs of Web activities.</a:t>
            </a:r>
          </a:p>
          <a:p>
            <a:pPr marL="255651" indent="-255651" defTabSz="685800">
              <a:spcAft>
                <a:spcPct val="0"/>
              </a:spcAft>
            </a:pPr>
            <a:r>
              <a:rPr lang="en-US" sz="22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200" kern="1200" dirty="0">
                <a:solidFill>
                  <a:srgbClr val="000000"/>
                </a:solidFill>
                <a:latin typeface="+mn-lt"/>
                <a:ea typeface="+mn-ea"/>
                <a:cs typeface="+mn-cs"/>
              </a:rPr>
              <a:t>C O/S produce record of log-ins and firewall activities.</a:t>
            </a:r>
          </a:p>
        </p:txBody>
      </p:sp>
    </p:spTree>
    <p:extLst>
      <p:ext uri="{BB962C8B-B14F-4D97-AF65-F5344CB8AC3E}">
        <p14:creationId xmlns:p14="http://schemas.microsoft.com/office/powerpoint/2010/main" val="2597826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Security Monitoring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10-7 How can human safeguards protect against security threats?</a:t>
            </a:r>
          </a:p>
          <a:p>
            <a:pPr marL="255651" indent="-255651" defTabSz="685800">
              <a:spcAft>
                <a:spcPct val="0"/>
              </a:spcAft>
              <a:buSzPts val="2400"/>
            </a:pPr>
            <a:r>
              <a:rPr lang="en-US" sz="2400" kern="1200" dirty="0">
                <a:solidFill>
                  <a:srgbClr val="000000"/>
                </a:solidFill>
                <a:latin typeface="+mn-lt"/>
                <a:ea typeface="+mn-ea"/>
                <a:cs typeface="+mn-cs"/>
              </a:rPr>
              <a:t>Employ utilities to assess vulnerabilities.</a:t>
            </a:r>
          </a:p>
          <a:p>
            <a:pPr marL="255651" indent="-255651" defTabSz="685800">
              <a:spcAft>
                <a:spcPct val="0"/>
              </a:spcAft>
              <a:buSzPts val="2400"/>
            </a:pPr>
            <a:r>
              <a:rPr lang="en-US" sz="2400" b="1" kern="1200" dirty="0">
                <a:solidFill>
                  <a:srgbClr val="000000"/>
                </a:solidFill>
                <a:latin typeface="+mn-lt"/>
                <a:ea typeface="+mn-ea"/>
                <a:cs typeface="+mn-cs"/>
              </a:rPr>
              <a:t>Honeypots</a:t>
            </a:r>
            <a:r>
              <a:rPr lang="en-US" sz="2400" kern="1200" dirty="0">
                <a:solidFill>
                  <a:srgbClr val="000000"/>
                </a:solidFill>
                <a:latin typeface="+mn-lt"/>
                <a:ea typeface="+mn-ea"/>
                <a:cs typeface="+mn-cs"/>
              </a:rPr>
              <a:t> for computer criminals to attack.</a:t>
            </a:r>
          </a:p>
          <a:p>
            <a:pPr marL="255651" indent="-255651" defTabSz="685800">
              <a:spcAft>
                <a:spcPct val="0"/>
              </a:spcAft>
              <a:buSzPts val="2400"/>
            </a:pPr>
            <a:r>
              <a:rPr lang="en-US" sz="2400" kern="1200" dirty="0">
                <a:solidFill>
                  <a:srgbClr val="000000"/>
                </a:solidFill>
                <a:latin typeface="+mn-lt"/>
                <a:ea typeface="+mn-ea"/>
                <a:cs typeface="+mn-cs"/>
              </a:rPr>
              <a:t>Investigate security incidents.</a:t>
            </a:r>
          </a:p>
          <a:p>
            <a:pPr marL="255651" indent="-255651" defTabSz="685800">
              <a:spcAft>
                <a:spcPct val="0"/>
              </a:spcAft>
              <a:buSzPts val="2400"/>
            </a:pPr>
            <a:r>
              <a:rPr lang="en-US" sz="2400" kern="1200" dirty="0">
                <a:solidFill>
                  <a:srgbClr val="000000"/>
                </a:solidFill>
                <a:latin typeface="+mn-lt"/>
                <a:ea typeface="+mn-ea"/>
                <a:cs typeface="+mn-cs"/>
              </a:rPr>
              <a:t>Constantly monitor to determine adequacy of existing security policy and safeguards.</a:t>
            </a:r>
          </a:p>
        </p:txBody>
      </p:sp>
    </p:spTree>
    <p:extLst>
      <p:ext uri="{BB962C8B-B14F-4D97-AF65-F5344CB8AC3E}">
        <p14:creationId xmlns:p14="http://schemas.microsoft.com/office/powerpoint/2010/main" val="617997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Factors in Incident Response</a:t>
            </a:r>
          </a:p>
        </p:txBody>
      </p:sp>
      <p:sp>
        <p:nvSpPr>
          <p:cNvPr id="9" name="Text Placeholder 8"/>
          <p:cNvSpPr>
            <a:spLocks noGrp="1"/>
          </p:cNvSpPr>
          <p:nvPr>
            <p:ph type="body" idx="1"/>
          </p:nvPr>
        </p:nvSpPr>
        <p:spPr>
          <a:xfrm>
            <a:off x="1981200" y="1600201"/>
            <a:ext cx="8229600" cy="922564"/>
          </a:xfrm>
        </p:spPr>
        <p:txBody>
          <a:bodyPr/>
          <a:lstStyle/>
          <a:p>
            <a:pPr marL="0" indent="0" defTabSz="685800">
              <a:spcAft>
                <a:spcPct val="0"/>
              </a:spcAft>
              <a:buSzPts val="2400"/>
              <a:buNone/>
            </a:pPr>
            <a:r>
              <a:rPr lang="en-US" sz="1400" dirty="0">
                <a:latin typeface="+mn-lt"/>
              </a:rPr>
              <a:t>10-8 How should organizations respond to security incidents?</a:t>
            </a:r>
          </a:p>
          <a:p>
            <a:pPr marL="0" indent="0">
              <a:buNone/>
            </a:pPr>
            <a:r>
              <a:rPr lang="en-US" sz="2200" b="1" dirty="0">
                <a:latin typeface="+mn-lt"/>
              </a:rPr>
              <a:t>Figure 10-16</a:t>
            </a:r>
            <a:r>
              <a:rPr lang="en-US" sz="2200" dirty="0">
                <a:latin typeface="+mn-lt"/>
              </a:rPr>
              <a:t> Factors in Incident Response</a:t>
            </a:r>
          </a:p>
        </p:txBody>
      </p:sp>
      <p:pic>
        <p:nvPicPr>
          <p:cNvPr id="4" name="Picture 3" descr="A figure listing several important factors in incident response">
            <a:extLst>
              <a:ext uri="{FF2B5EF4-FFF2-40B4-BE49-F238E27FC236}">
                <a16:creationId xmlns:a16="http://schemas.microsoft.com/office/drawing/2014/main" id="{3E6A5C4D-539F-4D32-BE8C-B6A4B445921B}"/>
              </a:ext>
            </a:extLst>
          </p:cNvPr>
          <p:cNvPicPr>
            <a:picLocks noChangeAspect="1"/>
          </p:cNvPicPr>
          <p:nvPr/>
        </p:nvPicPr>
        <p:blipFill>
          <a:blip r:embed="rId3"/>
          <a:stretch>
            <a:fillRect/>
          </a:stretch>
        </p:blipFill>
        <p:spPr>
          <a:xfrm>
            <a:off x="2348593" y="2522765"/>
            <a:ext cx="5600699" cy="3893034"/>
          </a:xfrm>
          <a:prstGeom prst="rect">
            <a:avLst/>
          </a:prstGeom>
        </p:spPr>
      </p:pic>
    </p:spTree>
    <p:extLst>
      <p:ext uri="{BB962C8B-B14F-4D97-AF65-F5344CB8AC3E}">
        <p14:creationId xmlns:p14="http://schemas.microsoft.com/office/powerpoint/2010/main" val="2184181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Does the Knowledge in This Chapter Help You?</a:t>
            </a:r>
          </a:p>
        </p:txBody>
      </p:sp>
      <p:sp>
        <p:nvSpPr>
          <p:cNvPr id="4" name="Text Placeholder 3"/>
          <p:cNvSpPr>
            <a:spLocks noGrp="1"/>
          </p:cNvSpPr>
          <p:nvPr>
            <p:ph type="body" idx="1"/>
          </p:nvPr>
        </p:nvSpPr>
        <p:spPr>
          <a:xfrm>
            <a:off x="1981200" y="1600200"/>
            <a:ext cx="8229600" cy="4658360"/>
          </a:xfrm>
        </p:spPr>
        <p:txBody>
          <a:bodyPr wrap="square" lIns="91425" tIns="91425" rIns="91425" bIns="91425" anchor="t" anchorCtr="0">
            <a:noAutofit/>
          </a:bodyPr>
          <a:lstStyle/>
          <a:p>
            <a:pPr marL="255651" indent="-255651" defTabSz="685800">
              <a:spcAft>
                <a:spcPct val="0"/>
              </a:spcAft>
              <a:buSzPts val="2400"/>
            </a:pPr>
            <a:r>
              <a:rPr lang="en-US" sz="2400" kern="1200" dirty="0">
                <a:solidFill>
                  <a:srgbClr val="000000"/>
                </a:solidFill>
                <a:latin typeface="Arial (Body)"/>
                <a:ea typeface="+mn-ea"/>
                <a:cs typeface="+mn-cs"/>
              </a:rPr>
              <a:t>Awareness of:</a:t>
            </a:r>
          </a:p>
          <a:p>
            <a:pPr marL="741553" lvl="1" indent="-284353" defTabSz="685800">
              <a:spcAft>
                <a:spcPct val="0"/>
              </a:spcAft>
              <a:buSzPts val="2400"/>
            </a:pPr>
            <a:r>
              <a:rPr lang="en-US" sz="2400" kern="1200" dirty="0">
                <a:solidFill>
                  <a:srgbClr val="000000"/>
                </a:solidFill>
                <a:latin typeface="Arial (Body)"/>
                <a:ea typeface="+mn-ea"/>
                <a:cs typeface="+mn-cs"/>
              </a:rPr>
              <a:t>Threats to computer security as an individual, business professional, employer</a:t>
            </a:r>
          </a:p>
          <a:p>
            <a:pPr marL="741553" lvl="1" indent="-284353" defTabSz="685800">
              <a:spcAft>
                <a:spcPct val="0"/>
              </a:spcAft>
              <a:buSzPts val="2400"/>
            </a:pPr>
            <a:r>
              <a:rPr lang="en-US" sz="2400" kern="1200" dirty="0">
                <a:solidFill>
                  <a:srgbClr val="000000"/>
                </a:solidFill>
                <a:latin typeface="Arial (Body)"/>
                <a:ea typeface="+mn-ea"/>
                <a:cs typeface="+mn-cs"/>
              </a:rPr>
              <a:t>Risk trade offs</a:t>
            </a:r>
          </a:p>
          <a:p>
            <a:pPr marL="741553" lvl="1" indent="-284353" defTabSz="685800">
              <a:spcAft>
                <a:spcPct val="0"/>
              </a:spcAft>
              <a:buSzPts val="2400"/>
            </a:pPr>
            <a:r>
              <a:rPr lang="en-US" sz="2400" kern="1200" dirty="0">
                <a:solidFill>
                  <a:srgbClr val="000000"/>
                </a:solidFill>
                <a:latin typeface="Arial (Body)"/>
                <a:ea typeface="+mn-ea"/>
                <a:cs typeface="+mn-cs"/>
              </a:rPr>
              <a:t>Technical, data, human safeguards to protect computing devices and data</a:t>
            </a:r>
          </a:p>
          <a:p>
            <a:pPr marL="741553" lvl="1" indent="-284353" defTabSz="685800">
              <a:spcAft>
                <a:spcPct val="0"/>
              </a:spcAft>
              <a:buSzPts val="2400"/>
            </a:pPr>
            <a:r>
              <a:rPr lang="en-US" sz="2400" kern="1200" dirty="0">
                <a:solidFill>
                  <a:srgbClr val="000000"/>
                </a:solidFill>
                <a:latin typeface="Arial (Body)"/>
                <a:ea typeface="+mn-ea"/>
                <a:cs typeface="+mn-cs"/>
              </a:rPr>
              <a:t>How organizations should respond to security threats</a:t>
            </a:r>
          </a:p>
          <a:p>
            <a:pPr marL="741553" lvl="1" indent="-284353" defTabSz="685800">
              <a:spcAft>
                <a:spcPct val="0"/>
              </a:spcAft>
              <a:buSzPts val="2400"/>
            </a:pPr>
            <a:r>
              <a:rPr lang="en-US" sz="2400" kern="1200" dirty="0">
                <a:solidFill>
                  <a:srgbClr val="000000"/>
                </a:solidFill>
                <a:latin typeface="Arial (Body)"/>
                <a:ea typeface="+mn-ea"/>
                <a:cs typeface="+mn-cs"/>
              </a:rPr>
              <a:t>How organizations should respond to security incidents</a:t>
            </a:r>
          </a:p>
          <a:p>
            <a:pPr marL="741553" lvl="1" indent="-284353" defTabSz="685800">
              <a:spcAft>
                <a:spcPct val="0"/>
              </a:spcAft>
              <a:buSzPts val="2400"/>
            </a:pPr>
            <a:r>
              <a:rPr lang="en-US" sz="2400" kern="1200" dirty="0">
                <a:solidFill>
                  <a:srgbClr val="000000"/>
                </a:solidFill>
                <a:latin typeface="Arial (Body)"/>
                <a:ea typeface="+mn-ea"/>
                <a:cs typeface="+mn-cs"/>
              </a:rPr>
              <a:t>Importance of creating and using strong passwords!</a:t>
            </a:r>
          </a:p>
        </p:txBody>
      </p:sp>
    </p:spTree>
    <p:extLst>
      <p:ext uri="{BB962C8B-B14F-4D97-AF65-F5344CB8AC3E}">
        <p14:creationId xmlns:p14="http://schemas.microsoft.com/office/powerpoint/2010/main" val="15495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Web Recording Everything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Ethics Guide</a:t>
            </a:r>
          </a:p>
          <a:p>
            <a:pPr marL="255651" indent="-255651" defTabSz="685800">
              <a:spcAft>
                <a:spcPct val="0"/>
              </a:spcAft>
              <a:buSzPts val="2400"/>
            </a:pPr>
            <a:r>
              <a:rPr lang="en-US" sz="2200" kern="1200" dirty="0">
                <a:solidFill>
                  <a:srgbClr val="000000"/>
                </a:solidFill>
                <a:latin typeface="+mn-lt"/>
                <a:ea typeface="+mn-ea"/>
                <a:cs typeface="+mn-cs"/>
              </a:rPr>
              <a:t>Understand how and why customers make purchase decisions, then customize the site for each visitor to increase purchases.</a:t>
            </a:r>
          </a:p>
          <a:p>
            <a:pPr marL="255651" indent="-255651" defTabSz="685800">
              <a:spcAft>
                <a:spcPct val="0"/>
              </a:spcAft>
              <a:buSzPts val="2400"/>
            </a:pPr>
            <a:r>
              <a:rPr lang="en-US" sz="2200" kern="1200" dirty="0">
                <a:solidFill>
                  <a:srgbClr val="000000"/>
                </a:solidFill>
                <a:latin typeface="+mn-lt"/>
                <a:ea typeface="+mn-ea"/>
                <a:cs typeface="+mn-cs"/>
              </a:rPr>
              <a:t>Web sites are now storing and analyzing everything that visitors do on the site—not just pages they visit or the products that they add to a shopping cart, but all of the mouse movements, keystrokes, and scrolling behavior, too.</a:t>
            </a:r>
          </a:p>
          <a:p>
            <a:pPr marL="743001" lvl="1" indent="-255651" defTabSz="685800">
              <a:spcAft>
                <a:spcPct val="0"/>
              </a:spcAft>
              <a:buSzPts val="2400"/>
            </a:pPr>
            <a:r>
              <a:rPr lang="en-US" sz="2200" kern="1200" dirty="0">
                <a:solidFill>
                  <a:srgbClr val="000000"/>
                </a:solidFill>
                <a:latin typeface="+mn-lt"/>
                <a:ea typeface="+mn-ea"/>
                <a:cs typeface="+mn-cs"/>
              </a:rPr>
              <a:t>Researchers can analyze mouse movement to uncover emotion.</a:t>
            </a:r>
          </a:p>
          <a:p>
            <a:pPr marL="255651" indent="-255651" defTabSz="685800">
              <a:spcAft>
                <a:spcPct val="0"/>
              </a:spcAft>
              <a:buSzPts val="2400"/>
            </a:pPr>
            <a:r>
              <a:rPr lang="en-US" sz="2200" kern="1200" dirty="0">
                <a:solidFill>
                  <a:srgbClr val="000000"/>
                </a:solidFill>
                <a:latin typeface="+mn-lt"/>
                <a:ea typeface="+mn-ea"/>
                <a:cs typeface="+mn-cs"/>
              </a:rPr>
              <a:t>Could be sold to 3rd party.</a:t>
            </a:r>
          </a:p>
        </p:txBody>
      </p:sp>
    </p:spTree>
    <p:extLst>
      <p:ext uri="{BB962C8B-B14F-4D97-AF65-F5344CB8AC3E}">
        <p14:creationId xmlns:p14="http://schemas.microsoft.com/office/powerpoint/2010/main" val="280596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000" b="1" kern="1200" dirty="0">
                <a:solidFill>
                  <a:schemeClr val="tx2"/>
                </a:solidFill>
                <a:latin typeface="Arial (Body)"/>
                <a:ea typeface="+mn-ea"/>
                <a:cs typeface="+mn-cs"/>
              </a:rPr>
              <a:t>10-1</a:t>
            </a:r>
            <a:r>
              <a:rPr lang="en-US" sz="2000" b="1"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What is the goal of information systems security?</a:t>
            </a:r>
          </a:p>
          <a:p>
            <a:pPr marL="0" indent="0" defTabSz="685800">
              <a:buSzPts val="2400"/>
              <a:buNone/>
              <a:tabLst/>
            </a:pPr>
            <a:r>
              <a:rPr lang="en-US" sz="2000" b="1" kern="1200" dirty="0">
                <a:solidFill>
                  <a:schemeClr val="tx2"/>
                </a:solidFill>
                <a:latin typeface="Arial (Body)"/>
                <a:ea typeface="+mn-ea"/>
                <a:cs typeface="+mn-cs"/>
              </a:rPr>
              <a:t>10-2 </a:t>
            </a:r>
            <a:r>
              <a:rPr lang="en-US" sz="2000" kern="1200" dirty="0">
                <a:solidFill>
                  <a:srgbClr val="000000"/>
                </a:solidFill>
                <a:latin typeface="Arial (Body)"/>
                <a:ea typeface="+mn-ea"/>
                <a:cs typeface="+mn-cs"/>
              </a:rPr>
              <a:t>How big is the computer security problem?</a:t>
            </a:r>
          </a:p>
          <a:p>
            <a:pPr marL="0" indent="0" defTabSz="685800">
              <a:buSzPts val="2400"/>
              <a:buNone/>
              <a:tabLst/>
            </a:pPr>
            <a:r>
              <a:rPr lang="en-US" sz="2000" b="1" kern="1200" dirty="0">
                <a:solidFill>
                  <a:schemeClr val="tx2"/>
                </a:solidFill>
                <a:latin typeface="Arial (Body)"/>
                <a:ea typeface="+mn-ea"/>
                <a:cs typeface="+mn-cs"/>
              </a:rPr>
              <a:t>10-3 </a:t>
            </a:r>
            <a:r>
              <a:rPr lang="en-US" sz="2000" kern="1200" dirty="0">
                <a:solidFill>
                  <a:srgbClr val="000000"/>
                </a:solidFill>
                <a:latin typeface="Arial (Body)"/>
                <a:ea typeface="+mn-ea"/>
                <a:cs typeface="+mn-cs"/>
              </a:rPr>
              <a:t>How should you respond to security threats?</a:t>
            </a:r>
          </a:p>
          <a:p>
            <a:pPr marL="0" indent="0" defTabSz="685800">
              <a:buSzPts val="2400"/>
              <a:buNone/>
              <a:tabLst/>
            </a:pPr>
            <a:r>
              <a:rPr lang="en-US" sz="2000" b="1" kern="1200" dirty="0">
                <a:solidFill>
                  <a:schemeClr val="tx2"/>
                </a:solidFill>
                <a:latin typeface="Arial (Body)"/>
                <a:ea typeface="+mn-ea"/>
                <a:cs typeface="+mn-cs"/>
              </a:rPr>
              <a:t>10-4 </a:t>
            </a:r>
            <a:r>
              <a:rPr lang="en-US" sz="2000" kern="1200" dirty="0">
                <a:solidFill>
                  <a:srgbClr val="000000"/>
                </a:solidFill>
                <a:latin typeface="Arial (Body)"/>
                <a:ea typeface="+mn-ea"/>
                <a:cs typeface="+mn-cs"/>
              </a:rPr>
              <a:t>How should organizations respond to security threats?</a:t>
            </a:r>
          </a:p>
          <a:p>
            <a:pPr marL="0" indent="0" defTabSz="685800">
              <a:buSzPts val="2400"/>
              <a:buNone/>
              <a:tabLst/>
            </a:pPr>
            <a:r>
              <a:rPr lang="en-US" sz="2000" b="1" kern="1200" dirty="0">
                <a:solidFill>
                  <a:schemeClr val="tx2"/>
                </a:solidFill>
                <a:latin typeface="Arial (Body)"/>
                <a:ea typeface="+mn-ea"/>
                <a:cs typeface="+mn-cs"/>
              </a:rPr>
              <a:t>10-5 </a:t>
            </a:r>
            <a:r>
              <a:rPr lang="en-US" sz="2000" kern="1200" dirty="0">
                <a:solidFill>
                  <a:srgbClr val="000000"/>
                </a:solidFill>
                <a:latin typeface="Arial (Body)"/>
                <a:ea typeface="+mn-ea"/>
                <a:cs typeface="+mn-cs"/>
              </a:rPr>
              <a:t>How can technical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10-6 </a:t>
            </a:r>
            <a:r>
              <a:rPr lang="en-US" sz="2000" kern="1200" dirty="0">
                <a:solidFill>
                  <a:srgbClr val="000000"/>
                </a:solidFill>
                <a:latin typeface="Arial (Body)"/>
                <a:ea typeface="+mn-ea"/>
                <a:cs typeface="+mn-cs"/>
              </a:rPr>
              <a:t>How can data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10-7 </a:t>
            </a:r>
            <a:r>
              <a:rPr lang="en-US" sz="2000" kern="1200" dirty="0">
                <a:solidFill>
                  <a:srgbClr val="000000"/>
                </a:solidFill>
                <a:latin typeface="Arial (Body)"/>
                <a:ea typeface="+mn-ea"/>
                <a:cs typeface="+mn-cs"/>
              </a:rPr>
              <a:t>How can human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10-8 </a:t>
            </a:r>
            <a:r>
              <a:rPr lang="en-US" sz="2000" kern="1200" dirty="0">
                <a:solidFill>
                  <a:srgbClr val="000000"/>
                </a:solidFill>
                <a:latin typeface="Arial (Body)"/>
                <a:ea typeface="+mn-ea"/>
                <a:cs typeface="+mn-cs"/>
              </a:rPr>
              <a:t>How should organizations respond to security incidents?</a:t>
            </a:r>
          </a:p>
        </p:txBody>
      </p:sp>
    </p:spTree>
    <p:extLst>
      <p:ext uri="{BB962C8B-B14F-4D97-AF65-F5344CB8AC3E}">
        <p14:creationId xmlns:p14="http://schemas.microsoft.com/office/powerpoint/2010/main" val="3315513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Web Recording Everything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4" name="Text Placeholder 3"/>
          <p:cNvSpPr>
            <a:spLocks noGrp="1"/>
          </p:cNvSpPr>
          <p:nvPr>
            <p:ph type="body" idx="1"/>
          </p:nvPr>
        </p:nvSpPr>
        <p:spPr>
          <a:xfrm>
            <a:off x="1981200" y="1600201"/>
            <a:ext cx="8229600" cy="4525963"/>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Ethics Guide</a:t>
            </a:r>
          </a:p>
          <a:p>
            <a:pPr marL="255651" indent="-255651" defTabSz="685800">
              <a:spcAft>
                <a:spcPct val="0"/>
              </a:spcAft>
              <a:buSzPts val="2400"/>
            </a:pPr>
            <a:r>
              <a:rPr lang="en-US" sz="2400" kern="1200" dirty="0">
                <a:solidFill>
                  <a:srgbClr val="000000"/>
                </a:solidFill>
                <a:latin typeface="+mn-lt"/>
                <a:ea typeface="+mn-ea"/>
                <a:cs typeface="+mn-cs"/>
              </a:rPr>
              <a:t>Business professionals must consider legality, ethics, and wisdom when collecting private data.</a:t>
            </a:r>
          </a:p>
          <a:p>
            <a:pPr marL="255651" indent="-255651" defTabSz="685800">
              <a:spcAft>
                <a:spcPct val="0"/>
              </a:spcAft>
              <a:buSzPts val="2400"/>
            </a:pPr>
            <a:r>
              <a:rPr lang="en-US" sz="2400" kern="1200" dirty="0">
                <a:solidFill>
                  <a:srgbClr val="000000"/>
                </a:solidFill>
                <a:latin typeface="+mn-lt"/>
                <a:ea typeface="+mn-ea"/>
                <a:cs typeface="+mn-cs"/>
              </a:rPr>
              <a:t>Think carefully about email you open over public, wireless networks.</a:t>
            </a:r>
          </a:p>
          <a:p>
            <a:pPr marL="255651" indent="-255651" defTabSz="685800">
              <a:spcAft>
                <a:spcPct val="0"/>
              </a:spcAft>
              <a:buSzPts val="2400"/>
            </a:pPr>
            <a:r>
              <a:rPr lang="en-US" sz="2400" kern="1200" dirty="0">
                <a:solidFill>
                  <a:srgbClr val="000000"/>
                </a:solidFill>
                <a:latin typeface="+mn-lt"/>
                <a:ea typeface="+mn-ea"/>
                <a:cs typeface="+mn-cs"/>
              </a:rPr>
              <a:t>Use long, strong passwords.</a:t>
            </a:r>
          </a:p>
          <a:p>
            <a:pPr marL="255651" indent="-255651" defTabSz="685800">
              <a:spcAft>
                <a:spcPct val="0"/>
              </a:spcAft>
              <a:buSzPts val="2400"/>
            </a:pPr>
            <a:r>
              <a:rPr lang="en-US" sz="2400" kern="1200" dirty="0">
                <a:solidFill>
                  <a:srgbClr val="000000"/>
                </a:solidFill>
                <a:latin typeface="+mn-lt"/>
                <a:ea typeface="+mn-ea"/>
                <a:cs typeface="+mn-cs"/>
              </a:rPr>
              <a:t>If unsure, don’t give the data.</a:t>
            </a:r>
          </a:p>
        </p:txBody>
      </p:sp>
    </p:spTree>
    <p:extLst>
      <p:ext uri="{BB962C8B-B14F-4D97-AF65-F5344CB8AC3E}">
        <p14:creationId xmlns:p14="http://schemas.microsoft.com/office/powerpoint/2010/main" val="3509781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Manager, Cybersecurity and Privacy</a:t>
            </a:r>
          </a:p>
        </p:txBody>
      </p:sp>
      <p:sp>
        <p:nvSpPr>
          <p:cNvPr id="4" name="Text Placeholder 3"/>
          <p:cNvSpPr>
            <a:spLocks noGrp="1"/>
          </p:cNvSpPr>
          <p:nvPr>
            <p:ph type="body" idx="1"/>
          </p:nvPr>
        </p:nvSpPr>
        <p:spPr>
          <a:xfrm>
            <a:off x="1981200" y="1600200"/>
            <a:ext cx="8229600" cy="4646054"/>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Career Guide</a:t>
            </a:r>
          </a:p>
          <a:p>
            <a:pPr marL="0" indent="0" defTabSz="685800">
              <a:spcBef>
                <a:spcPts val="1125"/>
              </a:spcBef>
              <a:buSzPts val="2400"/>
              <a:buNone/>
            </a:pPr>
            <a:r>
              <a:rPr lang="en-US" sz="1800" kern="1200" dirty="0">
                <a:solidFill>
                  <a:srgbClr val="000000"/>
                </a:solidFill>
                <a:latin typeface="Arial (Body)"/>
                <a:ea typeface="+mn-ea"/>
                <a:cs typeface="+mn-cs"/>
              </a:rPr>
              <a:t>Marianne Olsen at P</a:t>
            </a:r>
            <a:r>
              <a:rPr lang="en-US" sz="100"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w</a:t>
            </a:r>
            <a:r>
              <a:rPr lang="en-US" sz="100"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C</a:t>
            </a:r>
          </a:p>
          <a:p>
            <a:pPr marL="0" lvl="1" indent="0" defTabSz="685800">
              <a:spcBef>
                <a:spcPts val="1500"/>
              </a:spcBef>
              <a:buSzPts val="2400"/>
              <a:buNone/>
            </a:pPr>
            <a:r>
              <a:rPr lang="en-US" sz="1800" kern="1200" dirty="0">
                <a:solidFill>
                  <a:srgbClr val="000000"/>
                </a:solidFill>
                <a:latin typeface="Arial (Body)"/>
                <a:ea typeface="+mn-ea"/>
                <a:cs typeface="+mn-cs"/>
              </a:rPr>
              <a:t>Q. What attracted you to this field?</a:t>
            </a:r>
          </a:p>
          <a:p>
            <a:pPr marL="360363" lvl="2" indent="0" defTabSz="685800">
              <a:spcBef>
                <a:spcPts val="450"/>
              </a:spcBef>
              <a:buSzPts val="2400"/>
              <a:buNone/>
            </a:pPr>
            <a:r>
              <a:rPr lang="en-US" sz="1800" kern="1200" dirty="0">
                <a:solidFill>
                  <a:srgbClr val="000000"/>
                </a:solidFill>
                <a:latin typeface="Arial (Body)"/>
                <a:ea typeface="+mn-ea"/>
                <a:cs typeface="+mn-cs"/>
              </a:rPr>
              <a:t>A. “Information security as a whole is constantly growing to meet the ever-changing threat landscape, which is very exciting. Consulting gives you the freedom to work across many different organizations and see solutions in play. This makes it easier to see what is and isn’t working and to understand the field and the technologies more deeply.”</a:t>
            </a:r>
          </a:p>
          <a:p>
            <a:pPr marL="0" lvl="1" indent="0" defTabSz="685800">
              <a:spcBef>
                <a:spcPts val="1500"/>
              </a:spcBef>
              <a:buSzPts val="2400"/>
              <a:buNone/>
            </a:pPr>
            <a:r>
              <a:rPr lang="en-US" sz="1800" kern="1200" dirty="0">
                <a:solidFill>
                  <a:srgbClr val="000000"/>
                </a:solidFill>
                <a:latin typeface="Arial (Body)"/>
                <a:ea typeface="+mn-ea"/>
                <a:cs typeface="+mn-cs"/>
              </a:rPr>
              <a:t>Q. What advice would you give to someone who is considering working in your field?</a:t>
            </a:r>
          </a:p>
          <a:p>
            <a:pPr marL="360363" lvl="2" indent="0" defTabSz="685800">
              <a:spcBef>
                <a:spcPts val="450"/>
              </a:spcBef>
              <a:buSzPts val="2400"/>
              <a:buNone/>
            </a:pPr>
            <a:r>
              <a:rPr lang="en-US" sz="1800" kern="1200" dirty="0">
                <a:solidFill>
                  <a:srgbClr val="000000"/>
                </a:solidFill>
                <a:latin typeface="Arial (Body)"/>
                <a:ea typeface="+mn-ea"/>
                <a:cs typeface="+mn-cs"/>
              </a:rPr>
              <a:t>A. “Begin to understand who you are and what you want your life to look like. In consulting, there are more opportunities than you have time for, so you need to understand where you want to go...”</a:t>
            </a:r>
          </a:p>
        </p:txBody>
      </p:sp>
    </p:spTree>
    <p:extLst>
      <p:ext uri="{BB962C8B-B14F-4D97-AF65-F5344CB8AC3E}">
        <p14:creationId xmlns:p14="http://schemas.microsoft.com/office/powerpoint/2010/main" val="2732977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a:xfrm>
            <a:off x="1981200" y="1600201"/>
            <a:ext cx="8229600" cy="4401355"/>
          </a:xfrm>
        </p:spPr>
        <p:txBody>
          <a:bodyPr wrap="square" lIns="91425" tIns="91425" rIns="91425" bIns="91425" anchor="t" anchorCtr="0">
            <a:noAutofit/>
          </a:bodyPr>
          <a:lstStyle/>
          <a:p>
            <a:pPr marL="0" indent="0" defTabSz="685800">
              <a:buSzPts val="2400"/>
              <a:buNone/>
              <a:tabLst/>
            </a:pPr>
            <a:r>
              <a:rPr lang="en-US" sz="2000" b="1" kern="1200" dirty="0">
                <a:solidFill>
                  <a:schemeClr val="tx2"/>
                </a:solidFill>
                <a:latin typeface="Arial (Body)"/>
                <a:ea typeface="+mn-ea"/>
                <a:cs typeface="+mn-cs"/>
              </a:rPr>
              <a:t>10-1 </a:t>
            </a:r>
            <a:r>
              <a:rPr lang="en-US" sz="2000" kern="1200" dirty="0">
                <a:solidFill>
                  <a:srgbClr val="000000"/>
                </a:solidFill>
                <a:latin typeface="Arial (Body)"/>
                <a:ea typeface="+mn-ea"/>
                <a:cs typeface="+mn-cs"/>
              </a:rPr>
              <a:t>What is the goal of information systems security?</a:t>
            </a:r>
          </a:p>
          <a:p>
            <a:pPr marL="0" indent="0" defTabSz="685800">
              <a:buSzPts val="2400"/>
              <a:buNone/>
              <a:tabLst/>
            </a:pPr>
            <a:r>
              <a:rPr lang="en-US" sz="2000" b="1" kern="1200" dirty="0">
                <a:solidFill>
                  <a:schemeClr val="tx2"/>
                </a:solidFill>
                <a:latin typeface="Arial (Body)"/>
                <a:ea typeface="+mn-ea"/>
                <a:cs typeface="+mn-cs"/>
              </a:rPr>
              <a:t>10-2 </a:t>
            </a:r>
            <a:r>
              <a:rPr lang="en-US" sz="2000" kern="1200" dirty="0">
                <a:solidFill>
                  <a:srgbClr val="000000"/>
                </a:solidFill>
                <a:latin typeface="Arial (Body)"/>
                <a:ea typeface="+mn-ea"/>
                <a:cs typeface="+mn-cs"/>
              </a:rPr>
              <a:t>How big is the computer security problem?</a:t>
            </a:r>
          </a:p>
          <a:p>
            <a:pPr marL="0" indent="0" defTabSz="685800">
              <a:buSzPts val="2400"/>
              <a:buNone/>
              <a:tabLst/>
            </a:pPr>
            <a:r>
              <a:rPr lang="en-US" sz="2000" b="1" kern="1200" dirty="0">
                <a:solidFill>
                  <a:schemeClr val="tx2"/>
                </a:solidFill>
                <a:latin typeface="Arial (Body)"/>
                <a:ea typeface="+mn-ea"/>
                <a:cs typeface="+mn-cs"/>
              </a:rPr>
              <a:t>10-3 </a:t>
            </a:r>
            <a:r>
              <a:rPr lang="en-US" sz="2000" kern="1200" dirty="0">
                <a:solidFill>
                  <a:srgbClr val="000000"/>
                </a:solidFill>
                <a:latin typeface="Arial (Body)"/>
                <a:ea typeface="+mn-ea"/>
                <a:cs typeface="+mn-cs"/>
              </a:rPr>
              <a:t>How should you respond to security threats?</a:t>
            </a:r>
          </a:p>
          <a:p>
            <a:pPr marL="0" indent="0" defTabSz="685800">
              <a:buSzPts val="2400"/>
              <a:buNone/>
              <a:tabLst/>
            </a:pPr>
            <a:r>
              <a:rPr lang="en-US" sz="2000" b="1" kern="1200" dirty="0">
                <a:solidFill>
                  <a:schemeClr val="tx2"/>
                </a:solidFill>
                <a:latin typeface="Arial (Body)"/>
                <a:ea typeface="+mn-ea"/>
                <a:cs typeface="+mn-cs"/>
              </a:rPr>
              <a:t>10-4 </a:t>
            </a:r>
            <a:r>
              <a:rPr lang="en-US" sz="2000" kern="1200" dirty="0">
                <a:solidFill>
                  <a:srgbClr val="000000"/>
                </a:solidFill>
                <a:latin typeface="Arial (Body)"/>
                <a:ea typeface="+mn-ea"/>
                <a:cs typeface="+mn-cs"/>
              </a:rPr>
              <a:t>How should organizations respond to security threats?</a:t>
            </a:r>
          </a:p>
          <a:p>
            <a:pPr marL="0" indent="0" defTabSz="685800">
              <a:buSzPts val="2400"/>
              <a:buNone/>
              <a:tabLst/>
            </a:pPr>
            <a:r>
              <a:rPr lang="en-US" sz="2000" b="1" kern="1200" dirty="0">
                <a:solidFill>
                  <a:schemeClr val="tx2"/>
                </a:solidFill>
                <a:latin typeface="Arial (Body)"/>
                <a:ea typeface="+mn-ea"/>
                <a:cs typeface="+mn-cs"/>
              </a:rPr>
              <a:t>10-5 </a:t>
            </a:r>
            <a:r>
              <a:rPr lang="en-US" sz="2000" kern="1200" dirty="0">
                <a:solidFill>
                  <a:srgbClr val="000000"/>
                </a:solidFill>
                <a:latin typeface="Arial (Body)"/>
                <a:ea typeface="+mn-ea"/>
                <a:cs typeface="+mn-cs"/>
              </a:rPr>
              <a:t>How can technical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10-6 </a:t>
            </a:r>
            <a:r>
              <a:rPr lang="en-US" sz="2000" kern="1200" dirty="0">
                <a:solidFill>
                  <a:srgbClr val="000000"/>
                </a:solidFill>
                <a:latin typeface="Arial (Body)"/>
                <a:ea typeface="+mn-ea"/>
                <a:cs typeface="+mn-cs"/>
              </a:rPr>
              <a:t>How can data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10-7 </a:t>
            </a:r>
            <a:r>
              <a:rPr lang="en-US" sz="2000" kern="1200" dirty="0">
                <a:solidFill>
                  <a:srgbClr val="000000"/>
                </a:solidFill>
                <a:latin typeface="Arial (Body)"/>
                <a:ea typeface="+mn-ea"/>
                <a:cs typeface="+mn-cs"/>
              </a:rPr>
              <a:t>How can human safeguards protect against security threats?</a:t>
            </a:r>
          </a:p>
          <a:p>
            <a:pPr marL="0" indent="0" defTabSz="685800">
              <a:buSzPts val="2400"/>
              <a:buNone/>
              <a:tabLst/>
            </a:pPr>
            <a:r>
              <a:rPr lang="en-US" sz="2000" b="1" kern="1200" dirty="0">
                <a:solidFill>
                  <a:schemeClr val="tx2"/>
                </a:solidFill>
                <a:latin typeface="Arial (Body)"/>
                <a:ea typeface="+mn-ea"/>
                <a:cs typeface="+mn-cs"/>
              </a:rPr>
              <a:t>10-8 </a:t>
            </a:r>
            <a:r>
              <a:rPr lang="en-US" sz="2000" kern="1200" dirty="0">
                <a:solidFill>
                  <a:srgbClr val="000000"/>
                </a:solidFill>
                <a:latin typeface="Arial (Body)"/>
                <a:ea typeface="+mn-ea"/>
                <a:cs typeface="+mn-cs"/>
              </a:rPr>
              <a:t>How should organizations respond to security incidents?</a:t>
            </a:r>
          </a:p>
        </p:txBody>
      </p:sp>
    </p:spTree>
    <p:extLst>
      <p:ext uri="{BB962C8B-B14F-4D97-AF65-F5344CB8AC3E}">
        <p14:creationId xmlns:p14="http://schemas.microsoft.com/office/powerpoint/2010/main" val="1955661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Hitting the Target</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chemeClr val="tx1"/>
                </a:solidFill>
                <a:latin typeface="Arial (Body)"/>
                <a:ea typeface="+mn-ea"/>
                <a:cs typeface="+mn-cs"/>
              </a:rPr>
              <a:t>Case Study 10</a:t>
            </a:r>
          </a:p>
          <a:p>
            <a:pPr marL="255651" indent="-255651" defTabSz="685800">
              <a:spcAft>
                <a:spcPct val="0"/>
              </a:spcAft>
              <a:buSzPts val="2400"/>
            </a:pPr>
            <a:r>
              <a:rPr lang="en-US" sz="2400" kern="1200" dirty="0">
                <a:solidFill>
                  <a:srgbClr val="000000"/>
                </a:solidFill>
                <a:latin typeface="Arial (Body)"/>
                <a:ea typeface="+mn-ea"/>
                <a:cs typeface="+mn-cs"/>
              </a:rPr>
              <a:t>Lost 40 million credit and debit card numbers.</a:t>
            </a:r>
          </a:p>
          <a:p>
            <a:pPr marL="255651" indent="-255651" defTabSz="685800">
              <a:spcAft>
                <a:spcPct val="0"/>
              </a:spcAft>
              <a:buSzPts val="2400"/>
            </a:pPr>
            <a:r>
              <a:rPr lang="en-US" sz="2400" kern="1200" dirty="0">
                <a:solidFill>
                  <a:srgbClr val="000000"/>
                </a:solidFill>
                <a:latin typeface="Arial (Body)"/>
                <a:ea typeface="+mn-ea"/>
                <a:cs typeface="+mn-cs"/>
              </a:rPr>
              <a:t>Later, announced additional 70 million customer accounts stolen that included names, emails, addresses, phone numbers, etc.</a:t>
            </a:r>
          </a:p>
          <a:p>
            <a:pPr marL="255651" indent="-255651" defTabSz="685800">
              <a:spcAft>
                <a:spcPct val="0"/>
              </a:spcAft>
              <a:buSzPts val="2400"/>
            </a:pPr>
            <a:r>
              <a:rPr lang="en-US" sz="2400" kern="1200" dirty="0">
                <a:solidFill>
                  <a:srgbClr val="000000"/>
                </a:solidFill>
                <a:latin typeface="Arial (Body)"/>
                <a:ea typeface="+mn-ea"/>
                <a:cs typeface="+mn-cs"/>
              </a:rPr>
              <a:t>98 million customers affected.</a:t>
            </a:r>
          </a:p>
          <a:p>
            <a:pPr marL="741553" lvl="1" indent="-284353" defTabSz="685800">
              <a:spcAft>
                <a:spcPct val="0"/>
              </a:spcAft>
              <a:buSzPts val="2400"/>
            </a:pPr>
            <a:r>
              <a:rPr lang="en-US" sz="2400" kern="1200" dirty="0">
                <a:solidFill>
                  <a:srgbClr val="000000"/>
                </a:solidFill>
                <a:latin typeface="Arial (Body)"/>
                <a:ea typeface="+mn-ea"/>
                <a:cs typeface="+mn-cs"/>
              </a:rPr>
              <a:t>31% of 318 million people in U.S.</a:t>
            </a:r>
          </a:p>
          <a:p>
            <a:pPr marL="255651" indent="-255651" defTabSz="685800">
              <a:spcAft>
                <a:spcPct val="0"/>
              </a:spcAft>
              <a:buSzPts val="2400"/>
            </a:pPr>
            <a:r>
              <a:rPr lang="en-US" sz="2400" kern="1200" dirty="0">
                <a:solidFill>
                  <a:srgbClr val="000000"/>
                </a:solidFill>
                <a:latin typeface="Arial (Body)"/>
                <a:ea typeface="+mn-ea"/>
                <a:cs typeface="+mn-cs"/>
              </a:rPr>
              <a:t>Stolen from point-of-sale (P</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systems at Target stores during holiday shopping season.</a:t>
            </a:r>
          </a:p>
        </p:txBody>
      </p:sp>
    </p:spTree>
    <p:extLst>
      <p:ext uri="{BB962C8B-B14F-4D97-AF65-F5344CB8AC3E}">
        <p14:creationId xmlns:p14="http://schemas.microsoft.com/office/powerpoint/2010/main" val="1967160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Did They Do It?</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idx="13"/>
          </p:nvPr>
        </p:nvSpPr>
        <p:spPr>
          <a:xfrm>
            <a:off x="1977400" y="1600200"/>
            <a:ext cx="8229600" cy="322222"/>
          </a:xfrm>
        </p:spPr>
        <p:txBody>
          <a:bodyPr/>
          <a:lstStyle/>
          <a:p>
            <a:pPr marL="0" indent="0">
              <a:buNone/>
            </a:pPr>
            <a:r>
              <a:rPr lang="en-US" sz="1400" kern="1200" dirty="0">
                <a:solidFill>
                  <a:schemeClr val="tx1"/>
                </a:solidFill>
                <a:latin typeface="Arial (Body)"/>
                <a:ea typeface="+mn-ea"/>
                <a:cs typeface="+mn-cs"/>
              </a:rPr>
              <a:t>Case Study 10</a:t>
            </a:r>
          </a:p>
        </p:txBody>
      </p:sp>
      <p:sp>
        <p:nvSpPr>
          <p:cNvPr id="4" name="Content Placeholder 3"/>
          <p:cNvSpPr>
            <a:spLocks noGrp="1"/>
          </p:cNvSpPr>
          <p:nvPr>
            <p:ph idx="1"/>
          </p:nvPr>
        </p:nvSpPr>
        <p:spPr>
          <a:xfrm>
            <a:off x="2001520" y="1986280"/>
            <a:ext cx="3779520" cy="4079240"/>
          </a:xfrm>
        </p:spPr>
        <p:txBody>
          <a:bodyPr wrap="square" lIns="91425" tIns="91425" rIns="91425" bIns="91425" anchor="t" anchorCtr="0">
            <a:noAutofit/>
          </a:bodyPr>
          <a:lstStyle/>
          <a:p>
            <a:pPr marL="432054" indent="-432054" defTabSz="685800">
              <a:spcAft>
                <a:spcPct val="0"/>
              </a:spcAft>
              <a:buFont typeface="+mj-lt"/>
              <a:buAutoNum type="arabicPeriod"/>
            </a:pPr>
            <a:r>
              <a:rPr lang="en-US" sz="1800" kern="1200" dirty="0">
                <a:solidFill>
                  <a:srgbClr val="000000"/>
                </a:solidFill>
                <a:latin typeface="Arial (Body)"/>
                <a:ea typeface="+mn-ea"/>
                <a:cs typeface="+mn-cs"/>
              </a:rPr>
              <a:t>Bought malware</a:t>
            </a:r>
          </a:p>
          <a:p>
            <a:pPr marL="432054" indent="-432054" defTabSz="685800">
              <a:spcAft>
                <a:spcPct val="0"/>
              </a:spcAft>
              <a:buFont typeface="+mj-lt"/>
              <a:buAutoNum type="arabicPeriod"/>
            </a:pPr>
            <a:r>
              <a:rPr lang="en-US" sz="1800" kern="1200" dirty="0">
                <a:solidFill>
                  <a:srgbClr val="000000"/>
                </a:solidFill>
                <a:latin typeface="Arial (Body)"/>
                <a:ea typeface="+mn-ea"/>
                <a:cs typeface="+mn-cs"/>
              </a:rPr>
              <a:t>Spear-phished users at Fazio to get login credentials on Target vendor server.</a:t>
            </a:r>
          </a:p>
          <a:p>
            <a:pPr marL="432054" indent="-432054" defTabSz="685800">
              <a:spcAft>
                <a:spcPct val="0"/>
              </a:spcAft>
              <a:buFont typeface="+mj-lt"/>
              <a:buAutoNum type="arabicPeriod"/>
            </a:pPr>
            <a:r>
              <a:rPr lang="en-US" sz="1800" kern="1200" dirty="0">
                <a:solidFill>
                  <a:srgbClr val="000000"/>
                </a:solidFill>
                <a:latin typeface="Arial (Body)"/>
                <a:ea typeface="+mn-ea"/>
                <a:cs typeface="+mn-cs"/>
              </a:rPr>
              <a:t>Attackers escalated privileges, accessed Target’s internal network, and planted malware.</a:t>
            </a:r>
          </a:p>
          <a:p>
            <a:pPr marL="432054" indent="-432054" defTabSz="685800">
              <a:spcAft>
                <a:spcPct val="0"/>
              </a:spcAft>
              <a:buFont typeface="+mj-lt"/>
              <a:buAutoNum type="arabicPeriod"/>
            </a:pPr>
            <a:r>
              <a:rPr lang="pt-BR" sz="1800" kern="1200" dirty="0">
                <a:solidFill>
                  <a:srgbClr val="000000"/>
                </a:solidFill>
                <a:latin typeface="Arial (Body)"/>
                <a:ea typeface="+mn-ea"/>
                <a:cs typeface="+mn-cs"/>
              </a:rPr>
              <a:t>Trojan.P</a:t>
            </a:r>
            <a:r>
              <a:rPr lang="pt-BR" sz="100" kern="1200" dirty="0">
                <a:solidFill>
                  <a:srgbClr val="000000"/>
                </a:solidFill>
                <a:latin typeface="Arial (Body)"/>
                <a:ea typeface="+mn-ea"/>
                <a:cs typeface="+mn-cs"/>
              </a:rPr>
              <a:t> </a:t>
            </a:r>
            <a:r>
              <a:rPr lang="pt-BR" sz="1800" kern="1200" dirty="0">
                <a:solidFill>
                  <a:srgbClr val="000000"/>
                </a:solidFill>
                <a:latin typeface="Arial (Body)"/>
                <a:ea typeface="+mn-ea"/>
                <a:cs typeface="+mn-cs"/>
              </a:rPr>
              <a:t>O</a:t>
            </a:r>
            <a:r>
              <a:rPr lang="pt-BR" sz="100" kern="1200" dirty="0">
                <a:solidFill>
                  <a:srgbClr val="000000"/>
                </a:solidFill>
                <a:latin typeface="Arial (Body)"/>
                <a:ea typeface="+mn-ea"/>
                <a:cs typeface="+mn-cs"/>
              </a:rPr>
              <a:t> </a:t>
            </a:r>
            <a:r>
              <a:rPr lang="pt-BR" sz="1800" kern="1200" dirty="0">
                <a:solidFill>
                  <a:srgbClr val="000000"/>
                </a:solidFill>
                <a:latin typeface="Arial (Body)"/>
                <a:ea typeface="+mn-ea"/>
                <a:cs typeface="+mn-cs"/>
              </a:rPr>
              <a:t>S</a:t>
            </a:r>
            <a:r>
              <a:rPr lang="pt-BR" sz="100" kern="1200" dirty="0">
                <a:solidFill>
                  <a:srgbClr val="000000"/>
                </a:solidFill>
                <a:latin typeface="Arial (Body)"/>
                <a:ea typeface="+mn-ea"/>
                <a:cs typeface="+mn-cs"/>
              </a:rPr>
              <a:t> </a:t>
            </a:r>
            <a:r>
              <a:rPr lang="pt-BR" sz="1800" kern="1200" dirty="0">
                <a:solidFill>
                  <a:srgbClr val="000000"/>
                </a:solidFill>
                <a:latin typeface="Arial (Body)"/>
                <a:ea typeface="+mn-ea"/>
                <a:cs typeface="+mn-cs"/>
              </a:rPr>
              <a:t>R</a:t>
            </a:r>
            <a:r>
              <a:rPr lang="pt-BR" sz="100" kern="1200" dirty="0">
                <a:solidFill>
                  <a:srgbClr val="000000"/>
                </a:solidFill>
                <a:latin typeface="Arial (Body)"/>
                <a:ea typeface="+mn-ea"/>
                <a:cs typeface="+mn-cs"/>
              </a:rPr>
              <a:t> </a:t>
            </a:r>
            <a:r>
              <a:rPr lang="pt-BR" sz="1800" kern="1200" dirty="0">
                <a:solidFill>
                  <a:srgbClr val="000000"/>
                </a:solidFill>
                <a:latin typeface="Arial (Body)"/>
                <a:ea typeface="+mn-ea"/>
                <a:cs typeface="+mn-cs"/>
              </a:rPr>
              <a:t>A</a:t>
            </a:r>
            <a:r>
              <a:rPr lang="pt-BR" sz="100" kern="1200" dirty="0">
                <a:solidFill>
                  <a:srgbClr val="000000"/>
                </a:solidFill>
                <a:latin typeface="Arial (Body)"/>
                <a:ea typeface="+mn-ea"/>
                <a:cs typeface="+mn-cs"/>
              </a:rPr>
              <a:t> </a:t>
            </a:r>
            <a:r>
              <a:rPr lang="pt-BR" sz="1800" kern="1200" dirty="0">
                <a:solidFill>
                  <a:srgbClr val="000000"/>
                </a:solidFill>
                <a:latin typeface="Arial (Body)"/>
                <a:ea typeface="+mn-ea"/>
                <a:cs typeface="+mn-cs"/>
              </a:rPr>
              <a:t>M </a:t>
            </a:r>
            <a:r>
              <a:rPr lang="en-US" sz="1800" kern="1200" dirty="0">
                <a:solidFill>
                  <a:srgbClr val="000000"/>
                </a:solidFill>
                <a:latin typeface="Arial (Body)"/>
                <a:ea typeface="+mn-ea"/>
                <a:cs typeface="+mn-cs"/>
              </a:rPr>
              <a:t>extracted data from P</a:t>
            </a:r>
            <a:r>
              <a:rPr lang="en-US" sz="100"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1800" kern="1200" dirty="0">
                <a:solidFill>
                  <a:srgbClr val="000000"/>
                </a:solidFill>
                <a:latin typeface="Arial (Body)"/>
                <a:ea typeface="+mn-ea"/>
                <a:cs typeface="+mn-cs"/>
              </a:rPr>
              <a:t>S terminals.</a:t>
            </a:r>
          </a:p>
          <a:p>
            <a:pPr marL="432054" indent="-432054" defTabSz="685800">
              <a:spcAft>
                <a:spcPct val="0"/>
              </a:spcAft>
              <a:buFont typeface="+mj-lt"/>
              <a:buAutoNum type="arabicPeriod"/>
            </a:pPr>
            <a:r>
              <a:rPr lang="en-US" sz="1800" kern="1200" dirty="0">
                <a:solidFill>
                  <a:srgbClr val="000000"/>
                </a:solidFill>
                <a:latin typeface="Arial (Body)"/>
                <a:ea typeface="+mn-ea"/>
                <a:cs typeface="+mn-cs"/>
              </a:rPr>
              <a:t>Sent data to drop servers</a:t>
            </a:r>
          </a:p>
        </p:txBody>
      </p:sp>
      <p:sp>
        <p:nvSpPr>
          <p:cNvPr id="5" name="Content Placeholder 4"/>
          <p:cNvSpPr>
            <a:spLocks noGrp="1"/>
          </p:cNvSpPr>
          <p:nvPr>
            <p:ph idx="14"/>
          </p:nvPr>
        </p:nvSpPr>
        <p:spPr>
          <a:xfrm>
            <a:off x="6276382" y="2001520"/>
            <a:ext cx="3650732" cy="432424"/>
          </a:xfrm>
        </p:spPr>
        <p:txBody>
          <a:bodyPr/>
          <a:lstStyle/>
          <a:p>
            <a:pPr marL="0" indent="0" defTabSz="685800">
              <a:spcAft>
                <a:spcPct val="0"/>
              </a:spcAft>
              <a:buSzPts val="2400"/>
              <a:buNone/>
              <a:tabLst>
                <a:tab pos="176213" algn="l"/>
              </a:tabLst>
            </a:pPr>
            <a:r>
              <a:rPr lang="en-US" sz="1800" b="1" kern="1200" dirty="0">
                <a:solidFill>
                  <a:schemeClr val="tx1"/>
                </a:solidFill>
                <a:latin typeface="Arial (Body)"/>
                <a:ea typeface="+mn-ea"/>
                <a:cs typeface="+mn-cs"/>
              </a:rPr>
              <a:t>Figure 10-18</a:t>
            </a:r>
            <a:r>
              <a:rPr lang="en-US" sz="1800" kern="1200" dirty="0">
                <a:solidFill>
                  <a:schemeClr val="tx1"/>
                </a:solidFill>
                <a:latin typeface="Arial (Body)"/>
                <a:ea typeface="+mn-ea"/>
                <a:cs typeface="+mn-cs"/>
              </a:rPr>
              <a:t> Target Data Breach</a:t>
            </a:r>
          </a:p>
        </p:txBody>
      </p:sp>
      <p:pic>
        <p:nvPicPr>
          <p:cNvPr id="6" name="Picture 5" descr="Figure that depicts the elements of the attack on Target Corporation"/>
          <p:cNvPicPr>
            <a:picLocks noChangeAspect="1"/>
          </p:cNvPicPr>
          <p:nvPr/>
        </p:nvPicPr>
        <p:blipFill>
          <a:blip r:embed="rId2"/>
          <a:srcRect/>
          <a:stretch/>
        </p:blipFill>
        <p:spPr>
          <a:xfrm>
            <a:off x="5948516" y="2568663"/>
            <a:ext cx="4262284" cy="2523942"/>
          </a:xfrm>
          <a:prstGeom prst="rect">
            <a:avLst/>
          </a:prstGeom>
        </p:spPr>
      </p:pic>
    </p:spTree>
    <p:extLst>
      <p:ext uri="{BB962C8B-B14F-4D97-AF65-F5344CB8AC3E}">
        <p14:creationId xmlns:p14="http://schemas.microsoft.com/office/powerpoint/2010/main" val="1624192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Damage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chemeClr val="tx1"/>
                </a:solidFill>
                <a:latin typeface="Arial (Body)"/>
                <a:ea typeface="+mn-ea"/>
                <a:cs typeface="+mn-cs"/>
              </a:rPr>
              <a:t>Case Study 10</a:t>
            </a:r>
          </a:p>
          <a:p>
            <a:pPr marL="255651" indent="-255651" defTabSz="685800">
              <a:spcAft>
                <a:spcPct val="0"/>
              </a:spcAft>
            </a:pPr>
            <a:r>
              <a:rPr lang="en-US" sz="2200" kern="1200" dirty="0">
                <a:solidFill>
                  <a:srgbClr val="000000"/>
                </a:solidFill>
                <a:latin typeface="Arial (Body)"/>
                <a:ea typeface="+mn-ea"/>
                <a:cs typeface="+mn-cs"/>
              </a:rPr>
              <a:t>Card and pin numbers of 2 million cards for $26.85 each ($53.7M).</a:t>
            </a:r>
          </a:p>
          <a:p>
            <a:pPr marL="255651" indent="-255651" defTabSz="685800">
              <a:spcAft>
                <a:spcPct val="0"/>
              </a:spcAft>
            </a:pPr>
            <a:r>
              <a:rPr lang="en-US" sz="2200" kern="1200" dirty="0">
                <a:solidFill>
                  <a:srgbClr val="000000"/>
                </a:solidFill>
                <a:latin typeface="Arial (Body)"/>
                <a:ea typeface="+mn-ea"/>
                <a:cs typeface="+mn-cs"/>
              </a:rPr>
              <a:t>Costs</a:t>
            </a:r>
          </a:p>
          <a:p>
            <a:pPr marL="741553" lvl="1" indent="-284353" defTabSz="685800">
              <a:spcAft>
                <a:spcPct val="0"/>
              </a:spcAft>
            </a:pPr>
            <a:r>
              <a:rPr lang="en-US" sz="2200" kern="1200" dirty="0">
                <a:solidFill>
                  <a:srgbClr val="000000"/>
                </a:solidFill>
                <a:latin typeface="Arial (Body)"/>
                <a:ea typeface="+mn-ea"/>
                <a:cs typeface="+mn-cs"/>
              </a:rPr>
              <a:t>Upgraded P</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 terminals to support chip-and-pin cards,</a:t>
            </a:r>
          </a:p>
          <a:p>
            <a:pPr marL="741553" lvl="1" indent="-284353" defTabSz="685800">
              <a:spcAft>
                <a:spcPct val="0"/>
              </a:spcAft>
            </a:pPr>
            <a:r>
              <a:rPr lang="en-US" sz="2200" kern="1200" dirty="0">
                <a:solidFill>
                  <a:srgbClr val="000000"/>
                </a:solidFill>
                <a:latin typeface="Arial (Body)"/>
                <a:ea typeface="+mn-ea"/>
                <a:cs typeface="+mn-cs"/>
              </a:rPr>
              <a:t>Increased insurance premiums,</a:t>
            </a:r>
          </a:p>
          <a:p>
            <a:pPr marL="741553" lvl="1" indent="-284353" defTabSz="685800">
              <a:spcAft>
                <a:spcPct val="0"/>
              </a:spcAft>
            </a:pPr>
            <a:r>
              <a:rPr lang="en-US" sz="2200" kern="1200" dirty="0">
                <a:solidFill>
                  <a:srgbClr val="000000"/>
                </a:solidFill>
                <a:latin typeface="Arial (Body)"/>
                <a:ea typeface="+mn-ea"/>
                <a:cs typeface="+mn-cs"/>
              </a:rPr>
              <a:t>Paid legal fees,</a:t>
            </a:r>
          </a:p>
          <a:p>
            <a:pPr marL="741553" lvl="1" indent="-284353" defTabSz="685800">
              <a:spcAft>
                <a:spcPct val="0"/>
              </a:spcAft>
            </a:pPr>
            <a:r>
              <a:rPr lang="en-US" sz="2200" kern="1200" dirty="0">
                <a:solidFill>
                  <a:srgbClr val="000000"/>
                </a:solidFill>
                <a:latin typeface="Arial (Body)"/>
                <a:ea typeface="+mn-ea"/>
                <a:cs typeface="+mn-cs"/>
              </a:rPr>
              <a:t>Settled with credit card processors,</a:t>
            </a:r>
          </a:p>
          <a:p>
            <a:pPr marL="741553" lvl="1" indent="-284353" defTabSz="685800">
              <a:spcAft>
                <a:spcPct val="0"/>
              </a:spcAft>
            </a:pPr>
            <a:r>
              <a:rPr lang="en-US" sz="2200" kern="1200" dirty="0">
                <a:solidFill>
                  <a:srgbClr val="000000"/>
                </a:solidFill>
                <a:latin typeface="Arial (Body)"/>
                <a:ea typeface="+mn-ea"/>
                <a:cs typeface="+mn-cs"/>
              </a:rPr>
              <a:t>Paid consumer credit monitoring,</a:t>
            </a:r>
          </a:p>
          <a:p>
            <a:pPr marL="741553" lvl="1" indent="-284353" defTabSz="685800">
              <a:spcAft>
                <a:spcPct val="0"/>
              </a:spcAft>
            </a:pPr>
            <a:r>
              <a:rPr lang="en-US" sz="2200" kern="1200" dirty="0">
                <a:solidFill>
                  <a:srgbClr val="000000"/>
                </a:solidFill>
                <a:latin typeface="Arial (Body)"/>
                <a:ea typeface="+mn-ea"/>
                <a:cs typeface="+mn-cs"/>
              </a:rPr>
              <a:t>Paid regulatory fines.</a:t>
            </a:r>
          </a:p>
        </p:txBody>
      </p:sp>
    </p:spTree>
    <p:extLst>
      <p:ext uri="{BB962C8B-B14F-4D97-AF65-F5344CB8AC3E}">
        <p14:creationId xmlns:p14="http://schemas.microsoft.com/office/powerpoint/2010/main" val="314947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Damage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4" name="Text Placeholder 3"/>
          <p:cNvSpPr>
            <a:spLocks noGrp="1"/>
          </p:cNvSpPr>
          <p:nvPr>
            <p:ph type="body" idx="1"/>
          </p:nvPr>
        </p:nvSpPr>
        <p:spPr>
          <a:xfrm>
            <a:off x="1981200" y="1600201"/>
            <a:ext cx="8229600" cy="4525963"/>
          </a:xfrm>
        </p:spPr>
        <p:txBody>
          <a:bodyPr wrap="square" lIns="91425" tIns="91425" rIns="91425" bIns="91425" anchor="t" anchorCtr="0">
            <a:noAutofit/>
          </a:bodyPr>
          <a:lstStyle/>
          <a:p>
            <a:pPr marL="0" indent="0" defTabSz="685800">
              <a:spcAft>
                <a:spcPct val="0"/>
              </a:spcAft>
              <a:buSzPts val="2400"/>
              <a:buNone/>
            </a:pPr>
            <a:r>
              <a:rPr lang="en-US" sz="1400" kern="1200" dirty="0">
                <a:solidFill>
                  <a:schemeClr val="tx1"/>
                </a:solidFill>
                <a:latin typeface="Arial (Body)"/>
                <a:ea typeface="+mn-ea"/>
                <a:cs typeface="+mn-cs"/>
              </a:rPr>
              <a:t>Case Study 10</a:t>
            </a:r>
          </a:p>
          <a:p>
            <a:pPr marL="255651" indent="-255651" defTabSz="685800">
              <a:spcAft>
                <a:spcPct val="0"/>
              </a:spcAft>
            </a:pPr>
            <a:r>
              <a:rPr lang="en-US" sz="2000" kern="1200" dirty="0">
                <a:solidFill>
                  <a:srgbClr val="000000"/>
                </a:solidFill>
                <a:latin typeface="Arial (Body)"/>
                <a:ea typeface="+mn-ea"/>
                <a:cs typeface="+mn-cs"/>
              </a:rPr>
              <a:t>Loss of customer confidence and drop in revenues (46% loss for quarter).</a:t>
            </a:r>
          </a:p>
          <a:p>
            <a:pPr marL="255651" indent="-255651" defTabSz="685800">
              <a:spcAft>
                <a:spcPct val="0"/>
              </a:spcAft>
            </a:pPr>
            <a:r>
              <a:rPr lang="en-US" sz="2000" kern="1200" dirty="0">
                <a:solidFill>
                  <a:srgbClr val="000000"/>
                </a:solidFill>
                <a:latin typeface="Arial (Body)"/>
                <a:ea typeface="+mn-ea"/>
                <a:cs typeface="+mn-cs"/>
              </a:rPr>
              <a:t>Direct loss to Target as high as $450 million.</a:t>
            </a:r>
          </a:p>
          <a:p>
            <a:pPr marL="255651" indent="-255651" defTabSz="685800">
              <a:spcAft>
                <a:spcPct val="0"/>
              </a:spcAft>
            </a:pPr>
            <a:r>
              <a:rPr lang="en-US" sz="2000" kern="1200" dirty="0">
                <a:solidFill>
                  <a:srgbClr val="000000"/>
                </a:solidFill>
                <a:latin typeface="Arial (Body)"/>
                <a:ea typeface="+mn-ea"/>
                <a:cs typeface="+mn-cs"/>
              </a:rPr>
              <a:t>C</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I</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O resigned, C</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O paid $16 million to leave.</a:t>
            </a:r>
          </a:p>
          <a:p>
            <a:pPr marL="255651" indent="-255651" defTabSz="685800">
              <a:spcAft>
                <a:spcPct val="0"/>
              </a:spcAft>
            </a:pPr>
            <a:r>
              <a:rPr lang="en-US" sz="2000" kern="1200" dirty="0">
                <a:solidFill>
                  <a:srgbClr val="000000"/>
                </a:solidFill>
                <a:latin typeface="Arial (Body)"/>
                <a:ea typeface="+mn-ea"/>
                <a:cs typeface="+mn-cs"/>
              </a:rPr>
              <a:t>Cost credit unions and banks more than $200 million to issue new cards.</a:t>
            </a:r>
          </a:p>
          <a:p>
            <a:pPr marL="255651" indent="-255651" defTabSz="685800">
              <a:spcAft>
                <a:spcPct val="0"/>
              </a:spcAft>
            </a:pPr>
            <a:r>
              <a:rPr lang="en-US" sz="2000" kern="1200" dirty="0">
                <a:solidFill>
                  <a:srgbClr val="000000"/>
                </a:solidFill>
                <a:latin typeface="Arial (Body)"/>
                <a:ea typeface="+mn-ea"/>
                <a:cs typeface="+mn-cs"/>
              </a:rPr>
              <a:t>Insurers demand higher premiums, stricter controls, and more system auditing.</a:t>
            </a:r>
          </a:p>
          <a:p>
            <a:pPr marL="255651" indent="-255651" defTabSz="685800">
              <a:spcAft>
                <a:spcPct val="0"/>
              </a:spcAft>
            </a:pPr>
            <a:r>
              <a:rPr lang="en-US" sz="2000" kern="1200" dirty="0">
                <a:solidFill>
                  <a:srgbClr val="000000"/>
                </a:solidFill>
                <a:latin typeface="Arial (Body)"/>
                <a:ea typeface="+mn-ea"/>
                <a:cs typeface="+mn-cs"/>
              </a:rPr>
              <a:t>Consumers must watch their credit card statements, and fill out paperwork if fraudulent charges appear.</a:t>
            </a:r>
          </a:p>
        </p:txBody>
      </p:sp>
    </p:spTree>
    <p:extLst>
      <p:ext uri="{BB962C8B-B14F-4D97-AF65-F5344CB8AC3E}">
        <p14:creationId xmlns:p14="http://schemas.microsoft.com/office/powerpoint/2010/main" val="4041039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Information Systems Security Threats</a:t>
            </a:r>
          </a:p>
        </p:txBody>
      </p:sp>
      <p:sp>
        <p:nvSpPr>
          <p:cNvPr id="4" name="Content Placeholder 3"/>
          <p:cNvSpPr>
            <a:spLocks noGrp="1"/>
          </p:cNvSpPr>
          <p:nvPr>
            <p:ph type="body" idx="1"/>
          </p:nvPr>
        </p:nvSpPr>
        <p:spPr>
          <a:xfrm>
            <a:off x="1981200" y="1600202"/>
            <a:ext cx="8229600" cy="849701"/>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10-1 What is the goal of information systems security?</a:t>
            </a:r>
            <a:endParaRPr lang="en-US" sz="1400" b="1" kern="1200" dirty="0">
              <a:solidFill>
                <a:srgbClr val="000000"/>
              </a:solidFill>
              <a:latin typeface="+mn-lt"/>
              <a:ea typeface="+mn-ea"/>
              <a:cs typeface="+mn-cs"/>
            </a:endParaRPr>
          </a:p>
          <a:p>
            <a:pPr marL="0" indent="0" defTabSz="685800">
              <a:buSzPts val="2400"/>
              <a:buNone/>
            </a:pPr>
            <a:r>
              <a:rPr lang="en-US" sz="2200" b="1" kern="1200" dirty="0">
                <a:solidFill>
                  <a:srgbClr val="000000"/>
                </a:solidFill>
                <a:latin typeface="+mn-lt"/>
                <a:ea typeface="+mn-ea"/>
                <a:cs typeface="+mn-cs"/>
              </a:rPr>
              <a:t>Figure 10-1</a:t>
            </a:r>
            <a:r>
              <a:rPr lang="en-US" sz="2200" kern="1200" dirty="0">
                <a:solidFill>
                  <a:srgbClr val="000000"/>
                </a:solidFill>
                <a:latin typeface="+mn-lt"/>
                <a:ea typeface="+mn-ea"/>
                <a:cs typeface="+mn-cs"/>
              </a:rPr>
              <a:t> Threat/Loss Scenario</a:t>
            </a:r>
          </a:p>
        </p:txBody>
      </p:sp>
      <p:pic>
        <p:nvPicPr>
          <p:cNvPr id="6" name="Picture 5" descr="Diagram of information system security threat and possible losses">
            <a:extLst>
              <a:ext uri="{FF2B5EF4-FFF2-40B4-BE49-F238E27FC236}">
                <a16:creationId xmlns:a16="http://schemas.microsoft.com/office/drawing/2014/main" id="{89A04EC3-AEEA-4C85-9EC3-B809F2A5EFC0}"/>
              </a:ext>
            </a:extLst>
          </p:cNvPr>
          <p:cNvPicPr>
            <a:picLocks noChangeAspect="1"/>
          </p:cNvPicPr>
          <p:nvPr/>
        </p:nvPicPr>
        <p:blipFill>
          <a:blip r:embed="rId3"/>
          <a:srcRect/>
          <a:stretch/>
        </p:blipFill>
        <p:spPr>
          <a:xfrm>
            <a:off x="2181120" y="2588080"/>
            <a:ext cx="7499243" cy="3124685"/>
          </a:xfrm>
          <a:prstGeom prst="rect">
            <a:avLst/>
          </a:prstGeom>
        </p:spPr>
      </p:pic>
    </p:spTree>
    <p:extLst>
      <p:ext uri="{BB962C8B-B14F-4D97-AF65-F5344CB8AC3E}">
        <p14:creationId xmlns:p14="http://schemas.microsoft.com/office/powerpoint/2010/main" val="162274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Examples of Threat/Loss</a:t>
            </a:r>
          </a:p>
        </p:txBody>
      </p:sp>
      <p:sp>
        <p:nvSpPr>
          <p:cNvPr id="4" name="Content Placeholder 3"/>
          <p:cNvSpPr>
            <a:spLocks noGrp="1"/>
          </p:cNvSpPr>
          <p:nvPr>
            <p:ph type="body" idx="1"/>
          </p:nvPr>
        </p:nvSpPr>
        <p:spPr>
          <a:xfrm>
            <a:off x="1981200" y="1600201"/>
            <a:ext cx="8229600" cy="838199"/>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10-1 What is the goal of information systems security?</a:t>
            </a:r>
          </a:p>
          <a:p>
            <a:pPr marL="0" indent="0" defTabSz="685800">
              <a:buSzPts val="2400"/>
              <a:buNone/>
            </a:pPr>
            <a:r>
              <a:rPr lang="en-US" sz="2200" b="1" kern="1200" dirty="0">
                <a:solidFill>
                  <a:srgbClr val="000000"/>
                </a:solidFill>
                <a:latin typeface="Arial (Body)"/>
                <a:ea typeface="+mn-ea"/>
                <a:cs typeface="+mn-cs"/>
              </a:rPr>
              <a:t>Figure 10-2</a:t>
            </a:r>
            <a:r>
              <a:rPr lang="en-US" sz="2200" kern="1200" dirty="0">
                <a:solidFill>
                  <a:srgbClr val="000000"/>
                </a:solidFill>
                <a:latin typeface="Arial (Body)"/>
                <a:ea typeface="+mn-ea"/>
                <a:cs typeface="+mn-cs"/>
              </a:rPr>
              <a:t> Examples of Threat/Loss</a:t>
            </a:r>
          </a:p>
        </p:txBody>
      </p:sp>
      <p:pic>
        <p:nvPicPr>
          <p:cNvPr id="5" name="Picture 4" descr="Table showing examples of information system threats and losses">
            <a:extLst>
              <a:ext uri="{FF2B5EF4-FFF2-40B4-BE49-F238E27FC236}">
                <a16:creationId xmlns:a16="http://schemas.microsoft.com/office/drawing/2014/main" id="{526BCCA0-21B3-44D8-8A6C-A8E9FEC408C8}"/>
              </a:ext>
            </a:extLst>
          </p:cNvPr>
          <p:cNvPicPr>
            <a:picLocks noChangeAspect="1"/>
          </p:cNvPicPr>
          <p:nvPr/>
        </p:nvPicPr>
        <p:blipFill>
          <a:blip r:embed="rId3"/>
          <a:stretch>
            <a:fillRect/>
          </a:stretch>
        </p:blipFill>
        <p:spPr>
          <a:xfrm>
            <a:off x="2079172" y="2510889"/>
            <a:ext cx="8678636" cy="3817427"/>
          </a:xfrm>
          <a:prstGeom prst="rect">
            <a:avLst/>
          </a:prstGeom>
        </p:spPr>
      </p:pic>
    </p:spTree>
    <p:extLst>
      <p:ext uri="{BB962C8B-B14F-4D97-AF65-F5344CB8AC3E}">
        <p14:creationId xmlns:p14="http://schemas.microsoft.com/office/powerpoint/2010/main" val="238919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are the Sources of Threats?</a:t>
            </a:r>
          </a:p>
        </p:txBody>
      </p:sp>
      <p:sp>
        <p:nvSpPr>
          <p:cNvPr id="4" name="Content Placeholder 3"/>
          <p:cNvSpPr>
            <a:spLocks noGrp="1"/>
          </p:cNvSpPr>
          <p:nvPr>
            <p:ph type="body" idx="1"/>
          </p:nvPr>
        </p:nvSpPr>
        <p:spPr>
          <a:xfrm>
            <a:off x="1981200" y="1358493"/>
            <a:ext cx="8229600" cy="848360"/>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10-1 What is the goal of information systems security?</a:t>
            </a:r>
          </a:p>
          <a:p>
            <a:pPr marL="0" indent="0" defTabSz="685800">
              <a:buSzPts val="2400"/>
              <a:buNone/>
            </a:pPr>
            <a:r>
              <a:rPr lang="en-US" sz="2200" b="1" kern="1200" dirty="0">
                <a:solidFill>
                  <a:srgbClr val="000000"/>
                </a:solidFill>
                <a:latin typeface="+mn-lt"/>
                <a:ea typeface="+mn-ea"/>
                <a:cs typeface="+mn-cs"/>
              </a:rPr>
              <a:t>Figure 10-3</a:t>
            </a:r>
            <a:r>
              <a:rPr lang="en-US" sz="2200" kern="1200" dirty="0">
                <a:solidFill>
                  <a:srgbClr val="000000"/>
                </a:solidFill>
                <a:latin typeface="+mn-lt"/>
                <a:ea typeface="+mn-ea"/>
                <a:cs typeface="+mn-cs"/>
              </a:rPr>
              <a:t> Security Problems and Sources</a:t>
            </a:r>
          </a:p>
        </p:txBody>
      </p:sp>
      <p:pic>
        <p:nvPicPr>
          <p:cNvPr id="5" name="Picture 4" descr="Figure listing losses and threats">
            <a:extLst>
              <a:ext uri="{FF2B5EF4-FFF2-40B4-BE49-F238E27FC236}">
                <a16:creationId xmlns:a16="http://schemas.microsoft.com/office/drawing/2014/main" id="{8A740D68-2184-49A3-8E6B-705D6704B7D6}"/>
              </a:ext>
            </a:extLst>
          </p:cNvPr>
          <p:cNvPicPr>
            <a:picLocks noChangeAspect="1"/>
          </p:cNvPicPr>
          <p:nvPr/>
        </p:nvPicPr>
        <p:blipFill>
          <a:blip r:embed="rId3"/>
          <a:stretch>
            <a:fillRect/>
          </a:stretch>
        </p:blipFill>
        <p:spPr>
          <a:xfrm>
            <a:off x="2911930" y="2252696"/>
            <a:ext cx="5870121" cy="4195410"/>
          </a:xfrm>
          <a:prstGeom prst="rect">
            <a:avLst/>
          </a:prstGeom>
        </p:spPr>
      </p:pic>
    </p:spTree>
    <p:extLst>
      <p:ext uri="{BB962C8B-B14F-4D97-AF65-F5344CB8AC3E}">
        <p14:creationId xmlns:p14="http://schemas.microsoft.com/office/powerpoint/2010/main" val="156021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Types of Security Loss Exists?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10-1 What is the goal of information systems security?</a:t>
            </a:r>
          </a:p>
          <a:p>
            <a:pPr marL="255651" indent="-255651" defTabSz="685800">
              <a:spcAft>
                <a:spcPct val="0"/>
              </a:spcAft>
            </a:pPr>
            <a:r>
              <a:rPr lang="en-US" sz="2200" kern="1200" dirty="0">
                <a:solidFill>
                  <a:srgbClr val="000000"/>
                </a:solidFill>
                <a:latin typeface="Arial (Body)"/>
                <a:ea typeface="+mn-ea"/>
                <a:cs typeface="+mn-cs"/>
              </a:rPr>
              <a:t>Unauthorized Data Disclosure</a:t>
            </a:r>
          </a:p>
          <a:p>
            <a:pPr marL="741553" lvl="1" indent="-284353" defTabSz="685800">
              <a:spcAft>
                <a:spcPct val="0"/>
              </a:spcAft>
            </a:pPr>
            <a:r>
              <a:rPr lang="en-US" sz="2200" kern="1200" dirty="0">
                <a:solidFill>
                  <a:srgbClr val="000000"/>
                </a:solidFill>
                <a:latin typeface="Arial (Body)"/>
                <a:ea typeface="+mn-ea"/>
                <a:cs typeface="+mn-cs"/>
              </a:rPr>
              <a:t>Pretexting</a:t>
            </a:r>
          </a:p>
          <a:p>
            <a:pPr marL="741553" lvl="1" indent="-284353" defTabSz="685800">
              <a:spcAft>
                <a:spcPct val="0"/>
              </a:spcAft>
            </a:pPr>
            <a:r>
              <a:rPr lang="en-US" sz="2200" kern="1200" dirty="0">
                <a:solidFill>
                  <a:srgbClr val="000000"/>
                </a:solidFill>
                <a:latin typeface="Arial (Body)"/>
                <a:ea typeface="+mn-ea"/>
                <a:cs typeface="+mn-cs"/>
              </a:rPr>
              <a:t>Phishing</a:t>
            </a:r>
          </a:p>
          <a:p>
            <a:pPr marL="741553" lvl="1" indent="-284353" defTabSz="685800">
              <a:spcAft>
                <a:spcPct val="0"/>
              </a:spcAft>
            </a:pPr>
            <a:r>
              <a:rPr lang="en-US" sz="2200" kern="1200" dirty="0">
                <a:solidFill>
                  <a:srgbClr val="000000"/>
                </a:solidFill>
                <a:latin typeface="Arial (Body)"/>
                <a:ea typeface="+mn-ea"/>
                <a:cs typeface="+mn-cs"/>
              </a:rPr>
              <a:t>Spoofing</a:t>
            </a:r>
          </a:p>
          <a:p>
            <a:pPr lvl="2" defTabSz="685800">
              <a:spcAft>
                <a:spcPct val="0"/>
              </a:spcAft>
              <a:buFontTx/>
              <a:buChar char="▪"/>
            </a:pPr>
            <a:r>
              <a:rPr lang="en-US" sz="2200" kern="1200" dirty="0">
                <a:solidFill>
                  <a:srgbClr val="000000"/>
                </a:solidFill>
                <a:latin typeface="Arial (Body)"/>
                <a:ea typeface="+mn-ea"/>
                <a:cs typeface="+mn-cs"/>
                <a:hlinkClick r:id="rId3"/>
              </a:rPr>
              <a:t>I</a:t>
            </a:r>
            <a:r>
              <a:rPr lang="en-US" sz="100" kern="1200" dirty="0">
                <a:solidFill>
                  <a:srgbClr val="000000"/>
                </a:solidFill>
                <a:latin typeface="Arial (Body)"/>
                <a:ea typeface="+mn-ea"/>
                <a:cs typeface="+mn-cs"/>
                <a:hlinkClick r:id="rId3"/>
              </a:rPr>
              <a:t> </a:t>
            </a:r>
            <a:r>
              <a:rPr lang="en-US" sz="2200" kern="1200" dirty="0">
                <a:solidFill>
                  <a:srgbClr val="000000"/>
                </a:solidFill>
                <a:latin typeface="Arial (Body)"/>
                <a:ea typeface="+mn-ea"/>
                <a:cs typeface="+mn-cs"/>
                <a:hlinkClick r:id="rId3"/>
              </a:rPr>
              <a:t>P spoofing</a:t>
            </a:r>
            <a:endParaRPr lang="en-US" sz="2200" kern="1200" dirty="0">
              <a:solidFill>
                <a:srgbClr val="000000"/>
              </a:solidFill>
              <a:latin typeface="Arial (Body)"/>
              <a:ea typeface="+mn-ea"/>
              <a:cs typeface="+mn-cs"/>
            </a:endParaRPr>
          </a:p>
          <a:p>
            <a:pPr lvl="2" defTabSz="685800">
              <a:spcAft>
                <a:spcPct val="0"/>
              </a:spcAft>
              <a:buFontTx/>
              <a:buChar char="▪"/>
            </a:pPr>
            <a:r>
              <a:rPr lang="en-US" sz="2200" kern="1200" dirty="0">
                <a:solidFill>
                  <a:srgbClr val="000000"/>
                </a:solidFill>
                <a:latin typeface="Arial (Body)"/>
                <a:ea typeface="+mn-ea"/>
                <a:cs typeface="+mn-cs"/>
                <a:hlinkClick r:id="rId4"/>
              </a:rPr>
              <a:t>Email spoofing</a:t>
            </a:r>
            <a:endParaRPr lang="en-US" sz="2200" kern="1200" dirty="0">
              <a:solidFill>
                <a:srgbClr val="000000"/>
              </a:solidFill>
              <a:latin typeface="Arial (Body)"/>
              <a:ea typeface="+mn-ea"/>
              <a:cs typeface="+mn-cs"/>
            </a:endParaRPr>
          </a:p>
          <a:p>
            <a:pPr marL="741553" lvl="1" indent="-284353" defTabSz="685800">
              <a:spcAft>
                <a:spcPct val="0"/>
              </a:spcAft>
            </a:pPr>
            <a:r>
              <a:rPr lang="en-US" sz="2200" kern="1200" dirty="0">
                <a:solidFill>
                  <a:srgbClr val="000000"/>
                </a:solidFill>
                <a:latin typeface="Arial (Body)"/>
                <a:ea typeface="+mn-ea"/>
                <a:cs typeface="+mn-cs"/>
              </a:rPr>
              <a:t>Sniffing</a:t>
            </a:r>
          </a:p>
          <a:p>
            <a:pPr lvl="2" defTabSz="685800">
              <a:spcAft>
                <a:spcPct val="0"/>
              </a:spcAft>
              <a:buFontTx/>
              <a:buChar char="▪"/>
            </a:pPr>
            <a:r>
              <a:rPr lang="en-US" sz="2200" kern="1200" dirty="0">
                <a:solidFill>
                  <a:srgbClr val="000000"/>
                </a:solidFill>
                <a:latin typeface="Arial (Body)"/>
                <a:ea typeface="+mn-ea"/>
                <a:cs typeface="+mn-cs"/>
                <a:hlinkClick r:id="rId5"/>
              </a:rPr>
              <a:t>Wardrivers</a:t>
            </a:r>
            <a:endParaRPr lang="en-US" sz="2200" kern="1200" dirty="0">
              <a:solidFill>
                <a:srgbClr val="000000"/>
              </a:solidFill>
              <a:latin typeface="Arial (Body)"/>
              <a:ea typeface="+mn-ea"/>
              <a:cs typeface="+mn-cs"/>
            </a:endParaRPr>
          </a:p>
          <a:p>
            <a:pPr marL="741553" lvl="1" indent="-284353" defTabSz="685800">
              <a:spcAft>
                <a:spcPct val="0"/>
              </a:spcAft>
            </a:pPr>
            <a:r>
              <a:rPr lang="en-US" sz="2200" kern="1200" dirty="0">
                <a:solidFill>
                  <a:srgbClr val="000000"/>
                </a:solidFill>
                <a:latin typeface="Arial (Body)"/>
                <a:ea typeface="+mn-ea"/>
                <a:cs typeface="+mn-cs"/>
              </a:rPr>
              <a:t>Hacking</a:t>
            </a:r>
          </a:p>
          <a:p>
            <a:pPr marL="741553" lvl="1" indent="-284353" defTabSz="685800">
              <a:spcAft>
                <a:spcPct val="0"/>
              </a:spcAft>
            </a:pPr>
            <a:r>
              <a:rPr lang="en-US" sz="2200" kern="1200" dirty="0">
                <a:solidFill>
                  <a:srgbClr val="000000"/>
                </a:solidFill>
                <a:latin typeface="Arial (Body)"/>
                <a:ea typeface="+mn-ea"/>
                <a:cs typeface="+mn-cs"/>
              </a:rPr>
              <a:t>Natural disasters</a:t>
            </a:r>
          </a:p>
        </p:txBody>
      </p:sp>
    </p:spTree>
    <p:extLst>
      <p:ext uri="{BB962C8B-B14F-4D97-AF65-F5344CB8AC3E}">
        <p14:creationId xmlns:p14="http://schemas.microsoft.com/office/powerpoint/2010/main" val="381759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Incorrect Data Modification</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10-1 What is the goal of information systems security?</a:t>
            </a:r>
          </a:p>
          <a:p>
            <a:pPr marL="255651" indent="-255651" defTabSz="685800">
              <a:spcAft>
                <a:spcPct val="0"/>
              </a:spcAft>
              <a:buSzPts val="2400"/>
            </a:pPr>
            <a:r>
              <a:rPr lang="en-US" sz="2400" kern="1200" dirty="0">
                <a:solidFill>
                  <a:srgbClr val="000000"/>
                </a:solidFill>
                <a:latin typeface="+mn-lt"/>
                <a:ea typeface="+mn-ea"/>
                <a:cs typeface="+mn-cs"/>
              </a:rPr>
              <a:t>Procedures incorrectly designed or not followed.</a:t>
            </a:r>
          </a:p>
          <a:p>
            <a:pPr marL="255651" indent="-255651" defTabSz="685800">
              <a:spcAft>
                <a:spcPct val="0"/>
              </a:spcAft>
              <a:buSzPts val="2400"/>
            </a:pPr>
            <a:r>
              <a:rPr lang="en-US" sz="2400" kern="1200" dirty="0">
                <a:solidFill>
                  <a:srgbClr val="000000"/>
                </a:solidFill>
                <a:latin typeface="+mn-lt"/>
                <a:ea typeface="+mn-ea"/>
                <a:cs typeface="+mn-cs"/>
              </a:rPr>
              <a:t>Increasing customer’s discount or incorrectly modifying employee’s salary.</a:t>
            </a:r>
          </a:p>
          <a:p>
            <a:pPr marL="255651" indent="-255651" defTabSz="685800">
              <a:spcAft>
                <a:spcPct val="0"/>
              </a:spcAft>
              <a:buSzPts val="2400"/>
            </a:pPr>
            <a:r>
              <a:rPr lang="en-US" sz="2400" kern="1200" dirty="0">
                <a:solidFill>
                  <a:srgbClr val="000000"/>
                </a:solidFill>
                <a:latin typeface="+mn-lt"/>
                <a:ea typeface="+mn-ea"/>
                <a:cs typeface="+mn-cs"/>
              </a:rPr>
              <a:t>Placing incorrect data on company Web site.</a:t>
            </a:r>
          </a:p>
          <a:p>
            <a:pPr marL="255651" indent="-255651" defTabSz="685800">
              <a:spcAft>
                <a:spcPct val="0"/>
              </a:spcAft>
              <a:buSzPts val="2400"/>
            </a:pPr>
            <a:r>
              <a:rPr lang="en-US" sz="2400" kern="1200" dirty="0">
                <a:solidFill>
                  <a:srgbClr val="000000"/>
                </a:solidFill>
                <a:latin typeface="+mn-lt"/>
                <a:ea typeface="+mn-ea"/>
                <a:cs typeface="+mn-cs"/>
              </a:rPr>
              <a:t>Cause</a:t>
            </a:r>
          </a:p>
          <a:p>
            <a:pPr marL="741553" lvl="1" indent="-284353" defTabSz="685800">
              <a:spcAft>
                <a:spcPct val="0"/>
              </a:spcAft>
              <a:buSzPts val="2400"/>
            </a:pPr>
            <a:r>
              <a:rPr lang="en-US" sz="2400" kern="1200" dirty="0">
                <a:solidFill>
                  <a:srgbClr val="000000"/>
                </a:solidFill>
                <a:latin typeface="+mn-lt"/>
                <a:ea typeface="+mn-ea"/>
                <a:cs typeface="+mn-cs"/>
              </a:rPr>
              <a:t>Improper internal controls on systems.</a:t>
            </a:r>
          </a:p>
          <a:p>
            <a:pPr marL="741553" lvl="1" indent="-284353" defTabSz="685800">
              <a:spcAft>
                <a:spcPct val="0"/>
              </a:spcAft>
              <a:buSzPts val="2400"/>
            </a:pPr>
            <a:r>
              <a:rPr lang="en-US" sz="2400" kern="1200" dirty="0">
                <a:solidFill>
                  <a:srgbClr val="000000"/>
                </a:solidFill>
                <a:latin typeface="+mn-lt"/>
                <a:ea typeface="+mn-ea"/>
                <a:cs typeface="+mn-cs"/>
              </a:rPr>
              <a:t>System errors.</a:t>
            </a:r>
          </a:p>
          <a:p>
            <a:pPr marL="741553" lvl="1" indent="-284353" defTabSz="685800">
              <a:spcAft>
                <a:spcPct val="0"/>
              </a:spcAft>
              <a:buSzPts val="2400"/>
            </a:pPr>
            <a:r>
              <a:rPr lang="en-US" sz="2400" kern="1200" dirty="0">
                <a:solidFill>
                  <a:srgbClr val="000000"/>
                </a:solidFill>
                <a:latin typeface="+mn-lt"/>
                <a:ea typeface="+mn-ea"/>
                <a:cs typeface="+mn-cs"/>
              </a:rPr>
              <a:t>Faulty recovery actions after a disaster.</a:t>
            </a:r>
          </a:p>
        </p:txBody>
      </p:sp>
    </p:spTree>
    <p:extLst>
      <p:ext uri="{BB962C8B-B14F-4D97-AF65-F5344CB8AC3E}">
        <p14:creationId xmlns:p14="http://schemas.microsoft.com/office/powerpoint/2010/main" val="146866373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4139</Words>
  <Application>Microsoft Macintosh PowerPoint</Application>
  <PresentationFormat>Breitbild</PresentationFormat>
  <Paragraphs>423</Paragraphs>
  <Slides>47</Slides>
  <Notes>31</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47</vt:i4>
      </vt:variant>
    </vt:vector>
  </HeadingPairs>
  <TitlesOfParts>
    <vt:vector size="55" baseType="lpstr">
      <vt:lpstr>Arial</vt:lpstr>
      <vt:lpstr>Arial (Body)</vt:lpstr>
      <vt:lpstr>Calibri</vt:lpstr>
      <vt:lpstr>Noto Sans Symbols</vt:lpstr>
      <vt:lpstr>Times New Roman</vt:lpstr>
      <vt:lpstr>Verdana</vt:lpstr>
      <vt:lpstr>508 Lecture</vt:lpstr>
      <vt:lpstr>1_508 Lecture</vt:lpstr>
      <vt:lpstr>Experiencing M I S</vt:lpstr>
      <vt:lpstr>“I Think You’ll See That We Really Do Take Security Seriously.” (1 of 2)</vt:lpstr>
      <vt:lpstr>“I Think You’ll See That We Really Do Take Security Seriously.” (2 of 2)</vt:lpstr>
      <vt:lpstr>Study Questions</vt:lpstr>
      <vt:lpstr>Information Systems Security Threats</vt:lpstr>
      <vt:lpstr>Examples of Threat/Loss</vt:lpstr>
      <vt:lpstr>What are the Sources of Threats?</vt:lpstr>
      <vt:lpstr>What Types of Security Loss Exists?</vt:lpstr>
      <vt:lpstr>Incorrect Data Modification</vt:lpstr>
      <vt:lpstr>Faulty Service</vt:lpstr>
      <vt:lpstr>Loss of Infrastructure</vt:lpstr>
      <vt:lpstr>Goal of Information Systems Security</vt:lpstr>
      <vt:lpstr>Average Computer Crime Cost and Percent of Attacks by Type</vt:lpstr>
      <vt:lpstr>Severity of Computer Crime</vt:lpstr>
      <vt:lpstr>Accenture Study Findings (2019)</vt:lpstr>
      <vt:lpstr>Personal Security Safeguards</vt:lpstr>
      <vt:lpstr>Security Policies</vt:lpstr>
      <vt:lpstr>Security Safeguards and the Five Components</vt:lpstr>
      <vt:lpstr>Largest! Data! Breach! Ever!</vt:lpstr>
      <vt:lpstr>Technical Safeguards</vt:lpstr>
      <vt:lpstr>The Essence of h t t p s (S S L or T L S)</vt:lpstr>
      <vt:lpstr>Use of Multiple Firewalls</vt:lpstr>
      <vt:lpstr>Malware Protection (Viruses, Spyware, Adware)</vt:lpstr>
      <vt:lpstr>Spyware/Adware Symptoms and Types of Malware</vt:lpstr>
      <vt:lpstr>Design for Secure Applications</vt:lpstr>
      <vt:lpstr>Data Safeguards</vt:lpstr>
      <vt:lpstr>Legal Safeguards for Data</vt:lpstr>
      <vt:lpstr>Security Policies for In-House Staff (1 of 2)</vt:lpstr>
      <vt:lpstr>Security Policies for In-House Staff (2 of 2)</vt:lpstr>
      <vt:lpstr>Human Safeguards for Nonemployee Personnel</vt:lpstr>
      <vt:lpstr>Public User Considerations</vt:lpstr>
      <vt:lpstr>Account Administration</vt:lpstr>
      <vt:lpstr>Sample Account Acknowledgement Form</vt:lpstr>
      <vt:lpstr>Systems Procedures</vt:lpstr>
      <vt:lpstr>Security Monitoring (1 of 2)</vt:lpstr>
      <vt:lpstr>Security Monitoring (2 of 2)</vt:lpstr>
      <vt:lpstr>Factors in Incident Response</vt:lpstr>
      <vt:lpstr>How Does the Knowledge in This Chapter Help You?</vt:lpstr>
      <vt:lpstr>Web Recording Everything (1 of 2)</vt:lpstr>
      <vt:lpstr>Web Recording Everything (2 of 2)</vt:lpstr>
      <vt:lpstr>Manager, Cybersecurity and Privacy</vt:lpstr>
      <vt:lpstr>Active Review</vt:lpstr>
      <vt:lpstr>Hitting the Target</vt:lpstr>
      <vt:lpstr>How Did They Do It?</vt:lpstr>
      <vt:lpstr>Damage (1 of 2)</vt:lpstr>
      <vt:lpstr>Damage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853</cp:revision>
  <dcterms:modified xsi:type="dcterms:W3CDTF">2021-02-17T09:15:13Z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